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6"/>
  </p:notesMasterIdLst>
  <p:handoutMasterIdLst>
    <p:handoutMasterId r:id="rId17"/>
  </p:handoutMasterIdLst>
  <p:sldIdLst>
    <p:sldId id="483" r:id="rId3"/>
    <p:sldId id="256" r:id="rId4"/>
    <p:sldId id="504" r:id="rId5"/>
    <p:sldId id="507" r:id="rId6"/>
    <p:sldId id="487" r:id="rId7"/>
    <p:sldId id="499" r:id="rId8"/>
    <p:sldId id="510" r:id="rId9"/>
    <p:sldId id="509" r:id="rId10"/>
    <p:sldId id="508" r:id="rId11"/>
    <p:sldId id="491" r:id="rId12"/>
    <p:sldId id="505" r:id="rId13"/>
    <p:sldId id="319" r:id="rId14"/>
    <p:sldId id="484" r:id="rId15"/>
  </p:sldIdLst>
  <p:sldSz cx="9145588" cy="5145088"/>
  <p:notesSz cx="6858000" cy="9144000"/>
  <p:custDataLst>
    <p:tags r:id="rId18"/>
  </p:custDataLst>
  <p:defaultTextStyle>
    <a:defPPr>
      <a:defRPr lang="zh-CN"/>
    </a:defPPr>
    <a:lvl1pPr marL="0" algn="l" defTabSz="9144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37" algn="l" defTabSz="9144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5" algn="l" defTabSz="9144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2" algn="l" defTabSz="9144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0" algn="l" defTabSz="9144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87" algn="l" defTabSz="9144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25" algn="l" defTabSz="9144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63" algn="l" defTabSz="9144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01" algn="l" defTabSz="9144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528D"/>
    <a:srgbClr val="006DF0"/>
    <a:srgbClr val="FF9201"/>
    <a:srgbClr val="1C9292"/>
    <a:srgbClr val="7BB453"/>
    <a:srgbClr val="F85546"/>
    <a:srgbClr val="F9C04D"/>
    <a:srgbClr val="F74431"/>
    <a:srgbClr val="9751CB"/>
    <a:srgbClr val="4F22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48" autoAdjust="0"/>
    <p:restoredTop sz="94618" autoAdjust="0"/>
  </p:normalViewPr>
  <p:slideViewPr>
    <p:cSldViewPr>
      <p:cViewPr varScale="1">
        <p:scale>
          <a:sx n="137" d="100"/>
          <a:sy n="137" d="100"/>
        </p:scale>
        <p:origin x="-90" y="-138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804B1-C3C0-48CA-82FF-BBA5F77026D4}" type="doc">
      <dgm:prSet loTypeId="urn:microsoft.com/office/officeart/2005/8/layout/chevron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CN" altLang="en-US"/>
        </a:p>
      </dgm:t>
    </dgm:pt>
    <dgm:pt modelId="{A42765B8-C231-4D68-8B52-62C8EEB305BC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5AFA4C3B-58D7-4E35-8232-0340F7E759E0}" type="parTrans" cxnId="{0AE1F0A2-231B-4897-AEB0-B15CC302D730}">
      <dgm:prSet/>
      <dgm:spPr/>
      <dgm:t>
        <a:bodyPr/>
        <a:lstStyle/>
        <a:p>
          <a:endParaRPr lang="zh-CN" altLang="en-US"/>
        </a:p>
      </dgm:t>
    </dgm:pt>
    <dgm:pt modelId="{C2CC00C6-BD74-4203-8B8E-EFA1464060A1}" type="sibTrans" cxnId="{0AE1F0A2-231B-4897-AEB0-B15CC302D730}">
      <dgm:prSet/>
      <dgm:spPr/>
      <dgm:t>
        <a:bodyPr/>
        <a:lstStyle/>
        <a:p>
          <a:endParaRPr lang="zh-CN" altLang="en-US"/>
        </a:p>
      </dgm:t>
    </dgm:pt>
    <dgm:pt modelId="{0E58D9A4-5389-47D1-9642-16E8CBEB3589}">
      <dgm:prSet phldrT="[文本]" custT="1"/>
      <dgm:spPr/>
      <dgm:t>
        <a:bodyPr/>
        <a:lstStyle/>
        <a:p>
          <a:r>
            <a:rPr lang="zh-CN" altLang="en-US" sz="1800" dirty="0" smtClean="0"/>
            <a:t>翻身方法，注意事项</a:t>
          </a:r>
          <a:endParaRPr lang="zh-CN" altLang="en-US" sz="1800" dirty="0"/>
        </a:p>
      </dgm:t>
    </dgm:pt>
    <dgm:pt modelId="{17486DAD-7706-4C03-AE59-FF3937658B4D}" type="parTrans" cxnId="{580BE663-F84B-4F25-80F1-B47CA0D6FB1D}">
      <dgm:prSet/>
      <dgm:spPr/>
      <dgm:t>
        <a:bodyPr/>
        <a:lstStyle/>
        <a:p>
          <a:endParaRPr lang="zh-CN" altLang="en-US"/>
        </a:p>
      </dgm:t>
    </dgm:pt>
    <dgm:pt modelId="{AC6DEF1B-579B-4A63-8087-FE17E26C495B}" type="sibTrans" cxnId="{580BE663-F84B-4F25-80F1-B47CA0D6FB1D}">
      <dgm:prSet/>
      <dgm:spPr/>
      <dgm:t>
        <a:bodyPr/>
        <a:lstStyle/>
        <a:p>
          <a:endParaRPr lang="zh-CN" altLang="en-US"/>
        </a:p>
      </dgm:t>
    </dgm:pt>
    <dgm:pt modelId="{18E223FC-DB82-4169-B0B4-77B9E225BCF1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6793722A-B6F1-400B-ABC5-71FB774DE6D1}" type="parTrans" cxnId="{14E43A72-6072-412C-891E-9AF0BB06F8DF}">
      <dgm:prSet/>
      <dgm:spPr/>
      <dgm:t>
        <a:bodyPr/>
        <a:lstStyle/>
        <a:p>
          <a:endParaRPr lang="zh-CN" altLang="en-US"/>
        </a:p>
      </dgm:t>
    </dgm:pt>
    <dgm:pt modelId="{0C8E4786-AD64-4D10-BAB5-9E3BE8B144C5}" type="sibTrans" cxnId="{14E43A72-6072-412C-891E-9AF0BB06F8DF}">
      <dgm:prSet/>
      <dgm:spPr/>
      <dgm:t>
        <a:bodyPr/>
        <a:lstStyle/>
        <a:p>
          <a:endParaRPr lang="zh-CN" altLang="en-US"/>
        </a:p>
      </dgm:t>
    </dgm:pt>
    <dgm:pt modelId="{41ADF12A-80C7-4DB4-90D8-1FB600DF6BB6}">
      <dgm:prSet phldrT="[文本]" custT="1"/>
      <dgm:spPr/>
      <dgm:t>
        <a:bodyPr/>
        <a:lstStyle/>
        <a:p>
          <a:r>
            <a:rPr lang="zh-CN" altLang="en-US" sz="1800" dirty="0" smtClean="0"/>
            <a:t>皮肤交接班</a:t>
          </a:r>
          <a:endParaRPr lang="zh-CN" altLang="en-US" sz="1800" dirty="0"/>
        </a:p>
      </dgm:t>
    </dgm:pt>
    <dgm:pt modelId="{48FA8E91-DC79-4255-B56B-01D0F11B59D3}" type="parTrans" cxnId="{3C475032-FF9E-4569-822A-E156279F343E}">
      <dgm:prSet/>
      <dgm:spPr/>
      <dgm:t>
        <a:bodyPr/>
        <a:lstStyle/>
        <a:p>
          <a:endParaRPr lang="zh-CN" altLang="en-US"/>
        </a:p>
      </dgm:t>
    </dgm:pt>
    <dgm:pt modelId="{F71DF097-CFE9-45A8-BA4E-B9F05CD0EC3C}" type="sibTrans" cxnId="{3C475032-FF9E-4569-822A-E156279F343E}">
      <dgm:prSet/>
      <dgm:spPr/>
      <dgm:t>
        <a:bodyPr/>
        <a:lstStyle/>
        <a:p>
          <a:endParaRPr lang="zh-CN" altLang="en-US"/>
        </a:p>
      </dgm:t>
    </dgm:pt>
    <dgm:pt modelId="{DB7C936C-DF20-4E0B-84F0-CCF5217E82CE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5463AD9E-E1FA-4190-83FD-7681C081654F}" type="parTrans" cxnId="{8F7F4E6F-6BD2-4089-B8CD-1A54E6106C39}">
      <dgm:prSet/>
      <dgm:spPr/>
      <dgm:t>
        <a:bodyPr/>
        <a:lstStyle/>
        <a:p>
          <a:endParaRPr lang="zh-CN" altLang="en-US"/>
        </a:p>
      </dgm:t>
    </dgm:pt>
    <dgm:pt modelId="{61A4A22F-3B00-4774-87F9-D8BD142D7376}" type="sibTrans" cxnId="{8F7F4E6F-6BD2-4089-B8CD-1A54E6106C39}">
      <dgm:prSet/>
      <dgm:spPr/>
      <dgm:t>
        <a:bodyPr/>
        <a:lstStyle/>
        <a:p>
          <a:endParaRPr lang="zh-CN" altLang="en-US"/>
        </a:p>
      </dgm:t>
    </dgm:pt>
    <dgm:pt modelId="{DE373FFC-1165-4C92-AE63-3E68B82AF66A}">
      <dgm:prSet phldrT="[文本]" custT="1"/>
      <dgm:spPr/>
      <dgm:t>
        <a:bodyPr/>
        <a:lstStyle/>
        <a:p>
          <a:r>
            <a:rPr lang="zh-CN" altLang="en-US" sz="1800" dirty="0" smtClean="0"/>
            <a:t>皮肤护理</a:t>
          </a:r>
          <a:endParaRPr lang="zh-CN" altLang="en-US" sz="1800" dirty="0"/>
        </a:p>
      </dgm:t>
    </dgm:pt>
    <dgm:pt modelId="{709957E4-11EB-4199-99DA-9627A7A5F888}" type="parTrans" cxnId="{EF24F620-D0D4-455F-A626-C8DC18EB759B}">
      <dgm:prSet/>
      <dgm:spPr/>
      <dgm:t>
        <a:bodyPr/>
        <a:lstStyle/>
        <a:p>
          <a:endParaRPr lang="zh-CN" altLang="en-US"/>
        </a:p>
      </dgm:t>
    </dgm:pt>
    <dgm:pt modelId="{94E5AFB5-8930-49F9-93A1-5CF80E37EB21}" type="sibTrans" cxnId="{EF24F620-D0D4-455F-A626-C8DC18EB759B}">
      <dgm:prSet/>
      <dgm:spPr/>
      <dgm:t>
        <a:bodyPr/>
        <a:lstStyle/>
        <a:p>
          <a:endParaRPr lang="zh-CN" altLang="en-US"/>
        </a:p>
      </dgm:t>
    </dgm:pt>
    <dgm:pt modelId="{2027CA4D-65AE-4201-A6C1-4AEBF0D32EBF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9271C86D-2368-4B8E-86B3-89A8CB452E37}" type="parTrans" cxnId="{2AA7B17C-56BD-4D96-B466-994D5884E597}">
      <dgm:prSet/>
      <dgm:spPr/>
      <dgm:t>
        <a:bodyPr/>
        <a:lstStyle/>
        <a:p>
          <a:endParaRPr lang="zh-CN" altLang="en-US"/>
        </a:p>
      </dgm:t>
    </dgm:pt>
    <dgm:pt modelId="{B93D7307-DBD2-4CE5-A773-67DE2D4697CA}" type="sibTrans" cxnId="{2AA7B17C-56BD-4D96-B466-994D5884E597}">
      <dgm:prSet/>
      <dgm:spPr/>
      <dgm:t>
        <a:bodyPr/>
        <a:lstStyle/>
        <a:p>
          <a:endParaRPr lang="zh-CN" altLang="en-US"/>
        </a:p>
      </dgm:t>
    </dgm:pt>
    <dgm:pt modelId="{1D05A3B8-9CDD-44F4-95EF-85333C67330B}">
      <dgm:prSet/>
      <dgm:spPr/>
      <dgm:t>
        <a:bodyPr/>
        <a:lstStyle/>
        <a:p>
          <a:endParaRPr lang="zh-CN" altLang="en-US" sz="1200" dirty="0"/>
        </a:p>
      </dgm:t>
    </dgm:pt>
    <dgm:pt modelId="{A3DD9C2B-10EE-47CD-B44F-C5BCE38DE578}" type="parTrans" cxnId="{3903F64A-C14B-48F9-B338-1D520CCCDA8E}">
      <dgm:prSet/>
      <dgm:spPr/>
    </dgm:pt>
    <dgm:pt modelId="{261F4517-4195-44C4-B915-A0DCC9CBF54A}" type="sibTrans" cxnId="{3903F64A-C14B-48F9-B338-1D520CCCDA8E}">
      <dgm:prSet/>
      <dgm:spPr/>
    </dgm:pt>
    <dgm:pt modelId="{4F985469-09F0-42EA-BB2F-EA55DCBE9652}">
      <dgm:prSet custT="1"/>
      <dgm:spPr/>
      <dgm:t>
        <a:bodyPr/>
        <a:lstStyle/>
        <a:p>
          <a:r>
            <a:rPr lang="zh-CN" altLang="en-US" sz="1800" dirty="0" smtClean="0"/>
            <a:t>皮肤护理注意事项</a:t>
          </a:r>
          <a:endParaRPr lang="zh-CN" altLang="en-US" sz="1800" dirty="0"/>
        </a:p>
      </dgm:t>
    </dgm:pt>
    <dgm:pt modelId="{2F7059EF-648B-454F-AAFE-6CB56120BA4F}" type="sibTrans" cxnId="{3749A727-AF85-4276-9D5D-E851565576A1}">
      <dgm:prSet/>
      <dgm:spPr/>
      <dgm:t>
        <a:bodyPr/>
        <a:lstStyle/>
        <a:p>
          <a:endParaRPr lang="zh-CN" altLang="en-US"/>
        </a:p>
      </dgm:t>
    </dgm:pt>
    <dgm:pt modelId="{DFB91AFC-C431-42C3-A15C-3CF37692797D}" type="parTrans" cxnId="{3749A727-AF85-4276-9D5D-E851565576A1}">
      <dgm:prSet/>
      <dgm:spPr/>
      <dgm:t>
        <a:bodyPr/>
        <a:lstStyle/>
        <a:p>
          <a:endParaRPr lang="zh-CN" altLang="en-US"/>
        </a:p>
      </dgm:t>
    </dgm:pt>
    <dgm:pt modelId="{85AAA027-2CB9-40DF-A15D-79E3CD78D7FD}" type="pres">
      <dgm:prSet presAssocID="{807804B1-C3C0-48CA-82FF-BBA5F77026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287EF2-64A4-445E-8827-8096728C3ACE}" type="pres">
      <dgm:prSet presAssocID="{A42765B8-C231-4D68-8B52-62C8EEB305BC}" presName="composite" presStyleCnt="0"/>
      <dgm:spPr/>
    </dgm:pt>
    <dgm:pt modelId="{865616B9-FCF6-4B10-852E-BF95BFC37D2F}" type="pres">
      <dgm:prSet presAssocID="{A42765B8-C231-4D68-8B52-62C8EEB305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D8CA53-496F-437F-AEF6-137A11038409}" type="pres">
      <dgm:prSet presAssocID="{A42765B8-C231-4D68-8B52-62C8EEB305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C20BD7-3DA3-4553-A6E4-B1F02E036EAA}" type="pres">
      <dgm:prSet presAssocID="{C2CC00C6-BD74-4203-8B8E-EFA1464060A1}" presName="sp" presStyleCnt="0"/>
      <dgm:spPr/>
    </dgm:pt>
    <dgm:pt modelId="{A2F3E3D4-D4EF-4CE1-8803-45A51169F2E3}" type="pres">
      <dgm:prSet presAssocID="{18E223FC-DB82-4169-B0B4-77B9E225BCF1}" presName="composite" presStyleCnt="0"/>
      <dgm:spPr/>
    </dgm:pt>
    <dgm:pt modelId="{BA30D42A-FB6A-49F7-9717-3F841326594D}" type="pres">
      <dgm:prSet presAssocID="{18E223FC-DB82-4169-B0B4-77B9E225BC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AC04CB-36B1-4662-BEC8-EB38ED61CB65}" type="pres">
      <dgm:prSet presAssocID="{18E223FC-DB82-4169-B0B4-77B9E225BC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1FF85D-9609-4B2A-805D-29BEE16E3935}" type="pres">
      <dgm:prSet presAssocID="{0C8E4786-AD64-4D10-BAB5-9E3BE8B144C5}" presName="sp" presStyleCnt="0"/>
      <dgm:spPr/>
    </dgm:pt>
    <dgm:pt modelId="{C669AEA3-6F09-44C2-8CAA-27F694E79A95}" type="pres">
      <dgm:prSet presAssocID="{DB7C936C-DF20-4E0B-84F0-CCF5217E82CE}" presName="composite" presStyleCnt="0"/>
      <dgm:spPr/>
    </dgm:pt>
    <dgm:pt modelId="{8ED6DBF1-13EF-490C-B973-237242B42D41}" type="pres">
      <dgm:prSet presAssocID="{DB7C936C-DF20-4E0B-84F0-CCF5217E82C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F41FE9-D276-498B-9262-CCDF25C3EB7C}" type="pres">
      <dgm:prSet presAssocID="{DB7C936C-DF20-4E0B-84F0-CCF5217E82C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ACEC90-E897-40A6-812C-4C1882F0C463}" type="pres">
      <dgm:prSet presAssocID="{61A4A22F-3B00-4774-87F9-D8BD142D7376}" presName="sp" presStyleCnt="0"/>
      <dgm:spPr/>
    </dgm:pt>
    <dgm:pt modelId="{96FEA058-6B39-4370-B451-B1139A1BDDF6}" type="pres">
      <dgm:prSet presAssocID="{2027CA4D-65AE-4201-A6C1-4AEBF0D32EBF}" presName="composite" presStyleCnt="0"/>
      <dgm:spPr/>
    </dgm:pt>
    <dgm:pt modelId="{8DA06EF9-144D-4ABB-BD5D-928644E52285}" type="pres">
      <dgm:prSet presAssocID="{2027CA4D-65AE-4201-A6C1-4AEBF0D32EB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F62E5C-5B5E-4C1A-A113-E23DC758980D}" type="pres">
      <dgm:prSet presAssocID="{2027CA4D-65AE-4201-A6C1-4AEBF0D32EB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AE1F0A2-231B-4897-AEB0-B15CC302D730}" srcId="{807804B1-C3C0-48CA-82FF-BBA5F77026D4}" destId="{A42765B8-C231-4D68-8B52-62C8EEB305BC}" srcOrd="0" destOrd="0" parTransId="{5AFA4C3B-58D7-4E35-8232-0340F7E759E0}" sibTransId="{C2CC00C6-BD74-4203-8B8E-EFA1464060A1}"/>
    <dgm:cxn modelId="{3749A727-AF85-4276-9D5D-E851565576A1}" srcId="{2027CA4D-65AE-4201-A6C1-4AEBF0D32EBF}" destId="{4F985469-09F0-42EA-BB2F-EA55DCBE9652}" srcOrd="1" destOrd="0" parTransId="{DFB91AFC-C431-42C3-A15C-3CF37692797D}" sibTransId="{2F7059EF-648B-454F-AAFE-6CB56120BA4F}"/>
    <dgm:cxn modelId="{EBAE9A18-EA05-449F-BC4E-D9C34DBD7E81}" type="presOf" srcId="{18E223FC-DB82-4169-B0B4-77B9E225BCF1}" destId="{BA30D42A-FB6A-49F7-9717-3F841326594D}" srcOrd="0" destOrd="0" presId="urn:microsoft.com/office/officeart/2005/8/layout/chevron2"/>
    <dgm:cxn modelId="{B943B25C-E96D-4CD2-A6EA-E5D78159E2B1}" type="presOf" srcId="{DB7C936C-DF20-4E0B-84F0-CCF5217E82CE}" destId="{8ED6DBF1-13EF-490C-B973-237242B42D41}" srcOrd="0" destOrd="0" presId="urn:microsoft.com/office/officeart/2005/8/layout/chevron2"/>
    <dgm:cxn modelId="{8F7F4E6F-6BD2-4089-B8CD-1A54E6106C39}" srcId="{807804B1-C3C0-48CA-82FF-BBA5F77026D4}" destId="{DB7C936C-DF20-4E0B-84F0-CCF5217E82CE}" srcOrd="2" destOrd="0" parTransId="{5463AD9E-E1FA-4190-83FD-7681C081654F}" sibTransId="{61A4A22F-3B00-4774-87F9-D8BD142D7376}"/>
    <dgm:cxn modelId="{9B043B96-9C67-45D4-9F2B-999B61F631CB}" type="presOf" srcId="{807804B1-C3C0-48CA-82FF-BBA5F77026D4}" destId="{85AAA027-2CB9-40DF-A15D-79E3CD78D7FD}" srcOrd="0" destOrd="0" presId="urn:microsoft.com/office/officeart/2005/8/layout/chevron2"/>
    <dgm:cxn modelId="{3C475032-FF9E-4569-822A-E156279F343E}" srcId="{18E223FC-DB82-4169-B0B4-77B9E225BCF1}" destId="{41ADF12A-80C7-4DB4-90D8-1FB600DF6BB6}" srcOrd="0" destOrd="0" parTransId="{48FA8E91-DC79-4255-B56B-01D0F11B59D3}" sibTransId="{F71DF097-CFE9-45A8-BA4E-B9F05CD0EC3C}"/>
    <dgm:cxn modelId="{3903F64A-C14B-48F9-B338-1D520CCCDA8E}" srcId="{2027CA4D-65AE-4201-A6C1-4AEBF0D32EBF}" destId="{1D05A3B8-9CDD-44F4-95EF-85333C67330B}" srcOrd="0" destOrd="0" parTransId="{A3DD9C2B-10EE-47CD-B44F-C5BCE38DE578}" sibTransId="{261F4517-4195-44C4-B915-A0DCC9CBF54A}"/>
    <dgm:cxn modelId="{EC5A00EC-02F8-4DF7-9415-9CC4D19BBCFF}" type="presOf" srcId="{4F985469-09F0-42EA-BB2F-EA55DCBE9652}" destId="{C8F62E5C-5B5E-4C1A-A113-E23DC758980D}" srcOrd="0" destOrd="1" presId="urn:microsoft.com/office/officeart/2005/8/layout/chevron2"/>
    <dgm:cxn modelId="{851C1F22-BEE5-411A-B961-8F0E43748132}" type="presOf" srcId="{41ADF12A-80C7-4DB4-90D8-1FB600DF6BB6}" destId="{64AC04CB-36B1-4662-BEC8-EB38ED61CB65}" srcOrd="0" destOrd="0" presId="urn:microsoft.com/office/officeart/2005/8/layout/chevron2"/>
    <dgm:cxn modelId="{2AEFC491-F3E1-47B3-8B0F-7BB8EF4458DF}" type="presOf" srcId="{DE373FFC-1165-4C92-AE63-3E68B82AF66A}" destId="{A3F41FE9-D276-498B-9262-CCDF25C3EB7C}" srcOrd="0" destOrd="0" presId="urn:microsoft.com/office/officeart/2005/8/layout/chevron2"/>
    <dgm:cxn modelId="{580BE663-F84B-4F25-80F1-B47CA0D6FB1D}" srcId="{A42765B8-C231-4D68-8B52-62C8EEB305BC}" destId="{0E58D9A4-5389-47D1-9642-16E8CBEB3589}" srcOrd="0" destOrd="0" parTransId="{17486DAD-7706-4C03-AE59-FF3937658B4D}" sibTransId="{AC6DEF1B-579B-4A63-8087-FE17E26C495B}"/>
    <dgm:cxn modelId="{4F89A2D7-BD29-452C-8FC8-42A062AB3A79}" type="presOf" srcId="{1D05A3B8-9CDD-44F4-95EF-85333C67330B}" destId="{C8F62E5C-5B5E-4C1A-A113-E23DC758980D}" srcOrd="0" destOrd="0" presId="urn:microsoft.com/office/officeart/2005/8/layout/chevron2"/>
    <dgm:cxn modelId="{76EFA5BA-7F28-420C-9C14-EC9495B2370B}" type="presOf" srcId="{0E58D9A4-5389-47D1-9642-16E8CBEB3589}" destId="{10D8CA53-496F-437F-AEF6-137A11038409}" srcOrd="0" destOrd="0" presId="urn:microsoft.com/office/officeart/2005/8/layout/chevron2"/>
    <dgm:cxn modelId="{14E43A72-6072-412C-891E-9AF0BB06F8DF}" srcId="{807804B1-C3C0-48CA-82FF-BBA5F77026D4}" destId="{18E223FC-DB82-4169-B0B4-77B9E225BCF1}" srcOrd="1" destOrd="0" parTransId="{6793722A-B6F1-400B-ABC5-71FB774DE6D1}" sibTransId="{0C8E4786-AD64-4D10-BAB5-9E3BE8B144C5}"/>
    <dgm:cxn modelId="{EF24F620-D0D4-455F-A626-C8DC18EB759B}" srcId="{DB7C936C-DF20-4E0B-84F0-CCF5217E82CE}" destId="{DE373FFC-1165-4C92-AE63-3E68B82AF66A}" srcOrd="0" destOrd="0" parTransId="{709957E4-11EB-4199-99DA-9627A7A5F888}" sibTransId="{94E5AFB5-8930-49F9-93A1-5CF80E37EB21}"/>
    <dgm:cxn modelId="{95E18DE4-0153-4C1F-8ED3-12AE4E0DA01F}" type="presOf" srcId="{A42765B8-C231-4D68-8B52-62C8EEB305BC}" destId="{865616B9-FCF6-4B10-852E-BF95BFC37D2F}" srcOrd="0" destOrd="0" presId="urn:microsoft.com/office/officeart/2005/8/layout/chevron2"/>
    <dgm:cxn modelId="{2AA7B17C-56BD-4D96-B466-994D5884E597}" srcId="{807804B1-C3C0-48CA-82FF-BBA5F77026D4}" destId="{2027CA4D-65AE-4201-A6C1-4AEBF0D32EBF}" srcOrd="3" destOrd="0" parTransId="{9271C86D-2368-4B8E-86B3-89A8CB452E37}" sibTransId="{B93D7307-DBD2-4CE5-A773-67DE2D4697CA}"/>
    <dgm:cxn modelId="{A4CA2935-1282-444C-BE99-2A83070BEE3A}" type="presOf" srcId="{2027CA4D-65AE-4201-A6C1-4AEBF0D32EBF}" destId="{8DA06EF9-144D-4ABB-BD5D-928644E52285}" srcOrd="0" destOrd="0" presId="urn:microsoft.com/office/officeart/2005/8/layout/chevron2"/>
    <dgm:cxn modelId="{3D13EDC2-6496-4433-9E3C-B9AF2274CA9C}" type="presParOf" srcId="{85AAA027-2CB9-40DF-A15D-79E3CD78D7FD}" destId="{9F287EF2-64A4-445E-8827-8096728C3ACE}" srcOrd="0" destOrd="0" presId="urn:microsoft.com/office/officeart/2005/8/layout/chevron2"/>
    <dgm:cxn modelId="{19627457-1D90-4030-BF76-FFD35C4FF32E}" type="presParOf" srcId="{9F287EF2-64A4-445E-8827-8096728C3ACE}" destId="{865616B9-FCF6-4B10-852E-BF95BFC37D2F}" srcOrd="0" destOrd="0" presId="urn:microsoft.com/office/officeart/2005/8/layout/chevron2"/>
    <dgm:cxn modelId="{EF8689BF-003D-40E9-A47F-AB95E2C3D64A}" type="presParOf" srcId="{9F287EF2-64A4-445E-8827-8096728C3ACE}" destId="{10D8CA53-496F-437F-AEF6-137A11038409}" srcOrd="1" destOrd="0" presId="urn:microsoft.com/office/officeart/2005/8/layout/chevron2"/>
    <dgm:cxn modelId="{F62ACEF3-DFC6-44D6-8E59-E7C442BDF9DE}" type="presParOf" srcId="{85AAA027-2CB9-40DF-A15D-79E3CD78D7FD}" destId="{C6C20BD7-3DA3-4553-A6E4-B1F02E036EAA}" srcOrd="1" destOrd="0" presId="urn:microsoft.com/office/officeart/2005/8/layout/chevron2"/>
    <dgm:cxn modelId="{C53E2868-4C20-49A0-9F81-7F582E63DF69}" type="presParOf" srcId="{85AAA027-2CB9-40DF-A15D-79E3CD78D7FD}" destId="{A2F3E3D4-D4EF-4CE1-8803-45A51169F2E3}" srcOrd="2" destOrd="0" presId="urn:microsoft.com/office/officeart/2005/8/layout/chevron2"/>
    <dgm:cxn modelId="{C22296F6-7441-425C-AC34-B566124F1D7A}" type="presParOf" srcId="{A2F3E3D4-D4EF-4CE1-8803-45A51169F2E3}" destId="{BA30D42A-FB6A-49F7-9717-3F841326594D}" srcOrd="0" destOrd="0" presId="urn:microsoft.com/office/officeart/2005/8/layout/chevron2"/>
    <dgm:cxn modelId="{768C8395-E469-4B90-8862-84D3891C3D12}" type="presParOf" srcId="{A2F3E3D4-D4EF-4CE1-8803-45A51169F2E3}" destId="{64AC04CB-36B1-4662-BEC8-EB38ED61CB65}" srcOrd="1" destOrd="0" presId="urn:microsoft.com/office/officeart/2005/8/layout/chevron2"/>
    <dgm:cxn modelId="{9F620AA5-BEF5-484D-9252-A9366A1D7388}" type="presParOf" srcId="{85AAA027-2CB9-40DF-A15D-79E3CD78D7FD}" destId="{781FF85D-9609-4B2A-805D-29BEE16E3935}" srcOrd="3" destOrd="0" presId="urn:microsoft.com/office/officeart/2005/8/layout/chevron2"/>
    <dgm:cxn modelId="{3088EA1C-CE4C-41AC-9017-EBA1666EAC87}" type="presParOf" srcId="{85AAA027-2CB9-40DF-A15D-79E3CD78D7FD}" destId="{C669AEA3-6F09-44C2-8CAA-27F694E79A95}" srcOrd="4" destOrd="0" presId="urn:microsoft.com/office/officeart/2005/8/layout/chevron2"/>
    <dgm:cxn modelId="{79F76A2B-F7DE-4DEB-B599-FBA3C8C12DC9}" type="presParOf" srcId="{C669AEA3-6F09-44C2-8CAA-27F694E79A95}" destId="{8ED6DBF1-13EF-490C-B973-237242B42D41}" srcOrd="0" destOrd="0" presId="urn:microsoft.com/office/officeart/2005/8/layout/chevron2"/>
    <dgm:cxn modelId="{0F38B842-7A05-469C-81CE-9F711393CD9D}" type="presParOf" srcId="{C669AEA3-6F09-44C2-8CAA-27F694E79A95}" destId="{A3F41FE9-D276-498B-9262-CCDF25C3EB7C}" srcOrd="1" destOrd="0" presId="urn:microsoft.com/office/officeart/2005/8/layout/chevron2"/>
    <dgm:cxn modelId="{EB30F9F9-1E00-47B1-AFDE-DE3195A6BE7F}" type="presParOf" srcId="{85AAA027-2CB9-40DF-A15D-79E3CD78D7FD}" destId="{34ACEC90-E897-40A6-812C-4C1882F0C463}" srcOrd="5" destOrd="0" presId="urn:microsoft.com/office/officeart/2005/8/layout/chevron2"/>
    <dgm:cxn modelId="{67EC0CC3-6818-4959-BB58-4B83CBAF04A0}" type="presParOf" srcId="{85AAA027-2CB9-40DF-A15D-79E3CD78D7FD}" destId="{96FEA058-6B39-4370-B451-B1139A1BDDF6}" srcOrd="6" destOrd="0" presId="urn:microsoft.com/office/officeart/2005/8/layout/chevron2"/>
    <dgm:cxn modelId="{43C5DB67-56A1-4964-8477-E459A1860666}" type="presParOf" srcId="{96FEA058-6B39-4370-B451-B1139A1BDDF6}" destId="{8DA06EF9-144D-4ABB-BD5D-928644E52285}" srcOrd="0" destOrd="0" presId="urn:microsoft.com/office/officeart/2005/8/layout/chevron2"/>
    <dgm:cxn modelId="{E6FE8321-598C-4486-84A6-20C4F3C223BD}" type="presParOf" srcId="{96FEA058-6B39-4370-B451-B1139A1BDDF6}" destId="{C8F62E5C-5B5E-4C1A-A113-E23DC75898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B678-EF5F-4E50-A95C-9AC379BA1FD0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4A61C-AF7B-4A81-9D1F-1F4BACD42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243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A27E-A051-4B99-B069-3CC0185D0D52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BE174-D638-475B-A0A6-2E5C6AD14B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655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37" algn="l" defTabSz="914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75" algn="l" defTabSz="914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712" algn="l" defTabSz="914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950" algn="l" defTabSz="914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187" algn="l" defTabSz="914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25" algn="l" defTabSz="914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663" algn="l" defTabSz="914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01" algn="l" defTabSz="9144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FC850-7D77-4205-9604-040A94831ED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2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1538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708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2856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FC850-7D77-4205-9604-040A94831ED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41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285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285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285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708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1068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708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708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E174-D638-475B-A0A6-2E5C6AD14BB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285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12215714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24693810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810823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9333016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10928659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5="http://schemas.microsoft.com/office/powerpoint/2012/main" xmlns:p14="http://schemas.microsoft.com/office/powerpoint/2010/main" val="14370237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24711834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3357212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41655073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906123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3368079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31510962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灰色01副本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2" y="-620"/>
            <a:ext cx="9122866" cy="5145816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8" indent="-342928" algn="l" defTabSz="9144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11" indent="-285774" algn="l" defTabSz="9144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19" algn="l" defTabSz="9144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2" indent="-228619" algn="l" defTabSz="9144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69" indent="-228619" algn="l" defTabSz="9144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7" indent="-228619" algn="l" defTabSz="914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4" indent="-228619" algn="l" defTabSz="914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2" indent="-228619" algn="l" defTabSz="914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19" indent="-228619" algn="l" defTabSz="914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7" algn="l" defTabSz="914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5" algn="l" defTabSz="914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2" algn="l" defTabSz="914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0" algn="l" defTabSz="914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87" algn="l" defTabSz="914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5" algn="l" defTabSz="914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3" algn="l" defTabSz="914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1" algn="l" defTabSz="914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ECC2-67B9-4BB6-A20B-EA882FE37DB3}" type="datetimeFigureOut">
              <a:rPr lang="zh-CN" altLang="en-US" smtClean="0"/>
              <a:pPr/>
              <a:t>2020/10/26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DAA1-C813-4C7E-A0D6-FDB039517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201436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>
    <mc:Choice xmlns="" xmlns:p15="http://schemas.microsoft.com/office/powerpoint/2012/main" xmlns:p14="http://schemas.microsoft.com/office/powerpoint/2010/main" Requires="p14">
      <p:transition spd="slow" advTm="2000" p14:dur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8b0851b1eb069770bc0a76d03d199df5.mp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50000"/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李晓金 - The Dawn亡灵序曲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5="http://schemas.microsoft.com/office/powerpoint/2012/main" xmlns:p14="http://schemas.microsoft.com/office/powerpoint/2010/main" r:embed="rId6">
                  <p14:fade in="500" out="50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31862" y="1233016"/>
            <a:ext cx="609600" cy="609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12954" y="4588768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ICU(A)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：王雪美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1715274" y="3358362"/>
            <a:ext cx="5423449" cy="6721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4800" b="1" dirty="0" smtClean="0">
                <a:solidFill>
                  <a:srgbClr val="0444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翻身法，皮肤交接班与护理</a:t>
            </a:r>
            <a:endParaRPr lang="zh-CN" altLang="en-US" sz="4800" b="1" dirty="0">
              <a:solidFill>
                <a:srgbClr val="04447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794" name="Picture 2" descr="https://img.mianfeiwendang.com/pic/3ec27d78a10a4a0cae47ed1a/1-600-png_6_0_0_135_587_562_675_893.25_1263.375-500-0-1066-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0666" y="0"/>
            <a:ext cx="4032448" cy="2860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6001013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9178" y="-29677"/>
            <a:ext cx="634600" cy="441982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直接连接符 72"/>
          <p:cNvCxnSpPr/>
          <p:nvPr/>
        </p:nvCxnSpPr>
        <p:spPr>
          <a:xfrm>
            <a:off x="2439194" y="569707"/>
            <a:ext cx="55626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75" name="文本框 31"/>
          <p:cNvSpPr>
            <a:spLocks noChangeArrowheads="1"/>
          </p:cNvSpPr>
          <p:nvPr/>
        </p:nvSpPr>
        <p:spPr bwMode="auto">
          <a:xfrm>
            <a:off x="8101186" y="0"/>
            <a:ext cx="586408" cy="590119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30" tIns="48366" rIns="96730" bIns="48366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75"/>
          <p:cNvGrpSpPr/>
          <p:nvPr/>
        </p:nvGrpSpPr>
        <p:grpSpPr>
          <a:xfrm>
            <a:off x="540346" y="124272"/>
            <a:ext cx="2318039" cy="551522"/>
            <a:chOff x="520640" y="251298"/>
            <a:chExt cx="2318039" cy="551522"/>
          </a:xfrm>
        </p:grpSpPr>
        <p:sp>
          <p:nvSpPr>
            <p:cNvPr id="77" name="矩形 3"/>
            <p:cNvSpPr>
              <a:spLocks noChangeArrowheads="1"/>
            </p:cNvSpPr>
            <p:nvPr/>
          </p:nvSpPr>
          <p:spPr bwMode="auto">
            <a:xfrm>
              <a:off x="622684" y="251298"/>
              <a:ext cx="2215995" cy="3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预防为主，防治结合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77"/>
            <p:cNvGrpSpPr/>
            <p:nvPr/>
          </p:nvGrpSpPr>
          <p:grpSpPr>
            <a:xfrm>
              <a:off x="520640" y="556320"/>
              <a:ext cx="1766054" cy="246500"/>
              <a:chOff x="562081" y="466763"/>
              <a:chExt cx="1766054" cy="246500"/>
            </a:xfrm>
          </p:grpSpPr>
          <p:sp>
            <p:nvSpPr>
              <p:cNvPr id="79" name="文本框 31"/>
              <p:cNvSpPr>
                <a:spLocks noChangeArrowheads="1"/>
              </p:cNvSpPr>
              <p:nvPr/>
            </p:nvSpPr>
            <p:spPr bwMode="auto">
              <a:xfrm>
                <a:off x="562081" y="466763"/>
                <a:ext cx="1766054" cy="215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p14="http://schemas.microsoft.com/office/powerpoint/2010/main" xmlns:p15="http://schemas.microsoft.com/office/powerpoint/2012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6" tIns="45696" rIns="91396" bIns="45696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组合 79"/>
              <p:cNvGrpSpPr/>
              <p:nvPr/>
            </p:nvGrpSpPr>
            <p:grpSpPr>
              <a:xfrm>
                <a:off x="931046" y="667544"/>
                <a:ext cx="1028125" cy="45719"/>
                <a:chOff x="688893" y="2574256"/>
                <a:chExt cx="7739508" cy="81111"/>
              </a:xfrm>
            </p:grpSpPr>
            <p:sp>
              <p:nvSpPr>
                <p:cNvPr id="81" name="Rectangle 4"/>
                <p:cNvSpPr/>
                <p:nvPr/>
              </p:nvSpPr>
              <p:spPr>
                <a:xfrm>
                  <a:off x="68889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Rectangle 5"/>
                <p:cNvSpPr/>
                <p:nvPr/>
              </p:nvSpPr>
              <p:spPr>
                <a:xfrm>
                  <a:off x="2239021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Rectangle 6"/>
                <p:cNvSpPr/>
                <p:nvPr/>
              </p:nvSpPr>
              <p:spPr>
                <a:xfrm>
                  <a:off x="378915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Rectangle 7"/>
                <p:cNvSpPr/>
                <p:nvPr/>
              </p:nvSpPr>
              <p:spPr>
                <a:xfrm>
                  <a:off x="5339276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Rectangle 8"/>
                <p:cNvSpPr/>
                <p:nvPr/>
              </p:nvSpPr>
              <p:spPr>
                <a:xfrm>
                  <a:off x="6889401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050" name="Picture 2" descr="C:\Users\Administrator\Desktop\翻身法、皮肤交接班与护理\多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952" y="449263"/>
            <a:ext cx="8335962" cy="469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25830692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3780706" y="916360"/>
            <a:ext cx="1600200" cy="1522412"/>
            <a:chOff x="1424226" y="1858045"/>
            <a:chExt cx="1600200" cy="1522412"/>
          </a:xfrm>
        </p:grpSpPr>
        <p:grpSp>
          <p:nvGrpSpPr>
            <p:cNvPr id="3" name="组合 35"/>
            <p:cNvGrpSpPr/>
            <p:nvPr/>
          </p:nvGrpSpPr>
          <p:grpSpPr>
            <a:xfrm>
              <a:off x="1449388" y="1858045"/>
              <a:ext cx="1524000" cy="1522412"/>
              <a:chOff x="3091333" y="1182834"/>
              <a:chExt cx="3298687" cy="3298688"/>
            </a:xfrm>
          </p:grpSpPr>
          <p:sp>
            <p:nvSpPr>
              <p:cNvPr id="19" name="椭圆 18"/>
              <p:cNvSpPr>
                <a:spLocks noChangeArrowheads="1"/>
              </p:cNvSpPr>
              <p:nvPr/>
            </p:nvSpPr>
            <p:spPr bwMode="auto">
              <a:xfrm>
                <a:off x="3453163" y="1539455"/>
                <a:ext cx="2585448" cy="258544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p15="http://schemas.microsoft.com/office/powerpoint/2012/main"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67801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90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组合 19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21" name="同心圆 20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67801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9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同心圆 34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67801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9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8" name="文本占位符 3"/>
            <p:cNvSpPr>
              <a:spLocks noChangeArrowheads="1"/>
            </p:cNvSpPr>
            <p:nvPr/>
          </p:nvSpPr>
          <p:spPr bwMode="auto">
            <a:xfrm>
              <a:off x="1424226" y="2284512"/>
              <a:ext cx="1600200" cy="6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2813"/>
              <a:r>
                <a:rPr lang="en-US" altLang="zh-CN" sz="5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rPr>
                <a:t>04</a:t>
              </a:r>
              <a:endParaRPr lang="en-US" altLang="zh-CN" sz="5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3070498" y="2572544"/>
            <a:ext cx="35905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皮肤护理的注意事项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12"/>
          <p:cNvGrpSpPr/>
          <p:nvPr/>
        </p:nvGrpSpPr>
        <p:grpSpPr>
          <a:xfrm>
            <a:off x="-899814" y="1677567"/>
            <a:ext cx="1806854" cy="1590266"/>
            <a:chOff x="686505" y="3160938"/>
            <a:chExt cx="1636825" cy="1440620"/>
          </a:xfrm>
        </p:grpSpPr>
        <p:sp>
          <p:nvSpPr>
            <p:cNvPr id="14" name="Freeform 5"/>
            <p:cNvSpPr/>
            <p:nvPr/>
          </p:nvSpPr>
          <p:spPr bwMode="auto">
            <a:xfrm>
              <a:off x="686505" y="3160938"/>
              <a:ext cx="1636825" cy="144062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789391" y="3251491"/>
              <a:ext cx="1431052" cy="125951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70C0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lIns="68589" tIns="34295" rIns="68589" bIns="34295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24"/>
          <p:cNvGrpSpPr/>
          <p:nvPr/>
        </p:nvGrpSpPr>
        <p:grpSpPr>
          <a:xfrm>
            <a:off x="8187036" y="1677567"/>
            <a:ext cx="1806854" cy="1590266"/>
            <a:chOff x="686505" y="3160938"/>
            <a:chExt cx="1636825" cy="1440620"/>
          </a:xfrm>
        </p:grpSpPr>
        <p:sp>
          <p:nvSpPr>
            <p:cNvPr id="26" name="Freeform 5"/>
            <p:cNvSpPr/>
            <p:nvPr/>
          </p:nvSpPr>
          <p:spPr bwMode="auto">
            <a:xfrm>
              <a:off x="686505" y="3160938"/>
              <a:ext cx="1636825" cy="144062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>
              <a:off x="789391" y="3251491"/>
              <a:ext cx="1431052" cy="125951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70C0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lIns="68589" tIns="34295" rIns="68589" bIns="34295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5="http://schemas.microsoft.com/office/powerpoint/2012/main" xmlns:p14="http://schemas.microsoft.com/office/powerpoint/2010/main" val="35925961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50000"/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915" y="-29678"/>
            <a:ext cx="661863" cy="67435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2439194" y="569707"/>
            <a:ext cx="55626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13" name="文本框 31"/>
          <p:cNvSpPr>
            <a:spLocks noChangeArrowheads="1"/>
          </p:cNvSpPr>
          <p:nvPr/>
        </p:nvSpPr>
        <p:spPr bwMode="auto">
          <a:xfrm>
            <a:off x="6182826" y="261878"/>
            <a:ext cx="2180164" cy="590119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30" tIns="48366" rIns="96730" bIns="48366">
            <a:spAutoFit/>
          </a:bodyPr>
          <a:lstStyle/>
          <a:p>
            <a:r>
              <a:rPr lang="en-US" altLang="zh-CN" sz="1600" kern="0">
                <a:solidFill>
                  <a:srgbClr val="2F587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PROBLEMS IN WORK</a:t>
            </a:r>
            <a:endParaRPr lang="zh-CN" altLang="en-US" sz="1600" kern="0">
              <a:solidFill>
                <a:srgbClr val="2F587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31"/>
          <p:cNvSpPr>
            <a:spLocks noChangeArrowheads="1"/>
          </p:cNvSpPr>
          <p:nvPr/>
        </p:nvSpPr>
        <p:spPr bwMode="auto">
          <a:xfrm>
            <a:off x="8038387" y="247446"/>
            <a:ext cx="649207" cy="590119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30" tIns="48366" rIns="96730" bIns="48366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0640" y="196280"/>
            <a:ext cx="1766054" cy="551522"/>
            <a:chOff x="520640" y="251298"/>
            <a:chExt cx="1766054" cy="551522"/>
          </a:xfrm>
        </p:grpSpPr>
        <p:sp>
          <p:nvSpPr>
            <p:cNvPr id="16" name="矩形 3"/>
            <p:cNvSpPr>
              <a:spLocks noChangeArrowheads="1"/>
            </p:cNvSpPr>
            <p:nvPr/>
          </p:nvSpPr>
          <p:spPr bwMode="auto">
            <a:xfrm>
              <a:off x="872772" y="251298"/>
              <a:ext cx="1061833" cy="3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注意事项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20640" y="556320"/>
              <a:ext cx="1766054" cy="246500"/>
              <a:chOff x="562081" y="466763"/>
              <a:chExt cx="1766054" cy="246500"/>
            </a:xfrm>
          </p:grpSpPr>
          <p:sp>
            <p:nvSpPr>
              <p:cNvPr id="18" name="文本框 31"/>
              <p:cNvSpPr>
                <a:spLocks noChangeArrowheads="1"/>
              </p:cNvSpPr>
              <p:nvPr/>
            </p:nvSpPr>
            <p:spPr bwMode="auto">
              <a:xfrm>
                <a:off x="562081" y="466763"/>
                <a:ext cx="1766054" cy="215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p14="http://schemas.microsoft.com/office/powerpoint/2010/main" xmlns:p15="http://schemas.microsoft.com/office/powerpoint/2012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6" tIns="45696" rIns="91396" bIns="45696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itchFamily="2" charset="-122"/>
                    <a:sym typeface="Arial" panose="020B0604020202020204" pitchFamily="34" charset="0"/>
                  </a:rPr>
                  <a:t>YOUR COMPANY NAME</a:t>
                </a: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931046" y="667544"/>
                <a:ext cx="1028125" cy="45719"/>
                <a:chOff x="688893" y="2574256"/>
                <a:chExt cx="7739508" cy="81111"/>
              </a:xfrm>
            </p:grpSpPr>
            <p:sp>
              <p:nvSpPr>
                <p:cNvPr id="20" name="Rectangle 4"/>
                <p:cNvSpPr/>
                <p:nvPr/>
              </p:nvSpPr>
              <p:spPr>
                <a:xfrm>
                  <a:off x="68889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Rectangle 5"/>
                <p:cNvSpPr/>
                <p:nvPr/>
              </p:nvSpPr>
              <p:spPr>
                <a:xfrm>
                  <a:off x="2239021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Rectangle 6"/>
                <p:cNvSpPr/>
                <p:nvPr/>
              </p:nvSpPr>
              <p:spPr>
                <a:xfrm>
                  <a:off x="378915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Rectangle 7"/>
                <p:cNvSpPr/>
                <p:nvPr/>
              </p:nvSpPr>
              <p:spPr>
                <a:xfrm>
                  <a:off x="5339276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Rectangle 8"/>
                <p:cNvSpPr/>
                <p:nvPr/>
              </p:nvSpPr>
              <p:spPr>
                <a:xfrm>
                  <a:off x="6889401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7" name="矩形 21"/>
          <p:cNvSpPr/>
          <p:nvPr/>
        </p:nvSpPr>
        <p:spPr>
          <a:xfrm>
            <a:off x="2268538" y="3429800"/>
            <a:ext cx="6877050" cy="938179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ysClr val="window" lastClr="FFFFFF">
              <a:alpha val="50000"/>
            </a:sys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粘贴前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Arial" panose="020B0604020202020204" pitchFamily="34" charset="0"/>
              </a:rPr>
              <a:t>生理盐水清洁</a:t>
            </a: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皮肤，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Arial" panose="020B0604020202020204" pitchFamily="34" charset="0"/>
              </a:rPr>
              <a:t>干燥后粘贴</a:t>
            </a: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，水胶体敷料可根据粘贴部位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Arial" panose="020B0604020202020204" pitchFamily="34" charset="0"/>
              </a:rPr>
              <a:t>裁剪</a:t>
            </a:r>
            <a:r>
              <a: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sym typeface="Arial" panose="020B0604020202020204" pitchFamily="34" charset="0"/>
              </a:rPr>
              <a:t> ；                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敷贴的面积范围超过病变四周</a:t>
            </a:r>
            <a:r>
              <a:rPr lang="en-US" altLang="zh-CN" sz="1400" b="1" dirty="0" smtClean="0"/>
              <a:t>2cm</a:t>
            </a:r>
            <a:r>
              <a:rPr lang="zh-CN" altLang="en-US" sz="1400" b="1" dirty="0" smtClean="0"/>
              <a:t>以上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；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粘贴后，用手给敷贴</a:t>
            </a:r>
            <a:r>
              <a:rPr lang="zh-CN" altLang="en-US" sz="1400" b="1" dirty="0" smtClean="0"/>
              <a:t>加温</a:t>
            </a:r>
            <a:r>
              <a:rPr lang="en-US" altLang="zh-CN" sz="1400" b="1" dirty="0" smtClean="0"/>
              <a:t>1</a:t>
            </a:r>
            <a:r>
              <a:rPr lang="zh-CN" altLang="en-US" sz="1400" b="1" dirty="0" smtClean="0"/>
              <a:t>－</a:t>
            </a:r>
            <a:r>
              <a:rPr lang="en-US" altLang="zh-CN" sz="1400" b="1" dirty="0" smtClean="0"/>
              <a:t>2</a:t>
            </a:r>
            <a:r>
              <a:rPr lang="zh-CN" altLang="en-US" sz="1400" b="1" dirty="0" smtClean="0"/>
              <a:t>分钟</a:t>
            </a:r>
            <a:r>
              <a:rPr lang="zh-CN" altLang="en-US" sz="1400" dirty="0" smtClean="0"/>
              <a:t>。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58" name="矩形 21"/>
          <p:cNvSpPr/>
          <p:nvPr/>
        </p:nvSpPr>
        <p:spPr>
          <a:xfrm>
            <a:off x="540346" y="2284512"/>
            <a:ext cx="6330811" cy="938179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ysClr val="window" lastClr="FFFFFF">
              <a:alpha val="50000"/>
            </a:sys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</a:t>
            </a:r>
            <a:r>
              <a:rPr lang="zh-CN" altLang="en-US" sz="1400" b="1" kern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解除压力，避免潮湿</a:t>
            </a:r>
            <a:r>
              <a:rPr lang="zh-CN" altLang="en-US" sz="14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、碎屑，防止</a:t>
            </a:r>
            <a:r>
              <a:rPr lang="zh-CN" altLang="en-US" sz="1400" b="1" kern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遗落物品</a:t>
            </a:r>
            <a:r>
              <a:rPr lang="zh-CN" altLang="en-US" sz="14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形成压疮。</a:t>
            </a:r>
            <a:endParaRPr lang="en-US" altLang="zh-CN" sz="1400" kern="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特别关注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处皮肤，例如：物理降温部位，除颤部位，皮下气肿部位等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21"/>
          <p:cNvSpPr/>
          <p:nvPr/>
        </p:nvSpPr>
        <p:spPr>
          <a:xfrm>
            <a:off x="2021572" y="1302215"/>
            <a:ext cx="6132621" cy="938179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ysClr val="window" lastClr="FFFFFF">
              <a:alpha val="50000"/>
            </a:sys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72596" y="1572412"/>
            <a:ext cx="46434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根据病情变化，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动态评估，及时</a:t>
            </a:r>
            <a:r>
              <a:rPr lang="zh-CN" altLang="en-US" sz="1400" b="1" kern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皮肤护理措施。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 rot="5400000">
            <a:off x="1572774" y="880478"/>
            <a:ext cx="1339286" cy="1740046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764482" y="1564432"/>
            <a:ext cx="600146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 smtClean="0">
                <a:solidFill>
                  <a:srgbClr val="7F7F7F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评估</a:t>
            </a:r>
            <a:endParaRPr lang="zh-CN" altLang="en-US" b="1" kern="0" dirty="0">
              <a:solidFill>
                <a:srgbClr val="7F7F7F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371974" y="1189400"/>
            <a:ext cx="387732" cy="390121"/>
            <a:chOff x="1807482" y="1521065"/>
            <a:chExt cx="517088" cy="520001"/>
          </a:xfrm>
        </p:grpSpPr>
        <p:sp>
          <p:nvSpPr>
            <p:cNvPr id="68" name="椭圆 67"/>
            <p:cNvSpPr/>
            <p:nvPr/>
          </p:nvSpPr>
          <p:spPr bwMode="auto">
            <a:xfrm>
              <a:off x="1807482" y="1521065"/>
              <a:ext cx="517088" cy="517088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83122" y="1548776"/>
              <a:ext cx="425850" cy="49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 rot="4720249">
            <a:off x="1191171" y="2972674"/>
            <a:ext cx="1339286" cy="1740046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14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4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120671" y="3669092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辅助敷料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991393" y="3260366"/>
            <a:ext cx="387732" cy="390121"/>
            <a:chOff x="1807482" y="1521065"/>
            <a:chExt cx="517088" cy="520001"/>
          </a:xfrm>
        </p:grpSpPr>
        <p:sp>
          <p:nvSpPr>
            <p:cNvPr id="75" name="椭圆 74"/>
            <p:cNvSpPr/>
            <p:nvPr/>
          </p:nvSpPr>
          <p:spPr bwMode="auto">
            <a:xfrm>
              <a:off x="1807482" y="1521065"/>
              <a:ext cx="517088" cy="517088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83122" y="1548776"/>
              <a:ext cx="425850" cy="49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206721" y="2132467"/>
            <a:ext cx="1642672" cy="1277290"/>
            <a:chOff x="6206721" y="2132467"/>
            <a:chExt cx="1642672" cy="1277290"/>
          </a:xfrm>
        </p:grpSpPr>
        <p:sp>
          <p:nvSpPr>
            <p:cNvPr id="78" name="椭圆 34"/>
            <p:cNvSpPr/>
            <p:nvPr/>
          </p:nvSpPr>
          <p:spPr>
            <a:xfrm rot="16200000">
              <a:off x="6389412" y="1949776"/>
              <a:ext cx="1277290" cy="1642672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solidFill>
              <a:srgbClr val="00B0F0"/>
            </a:solidFill>
            <a:ln w="28575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6635175" y="2187965"/>
              <a:ext cx="1175010" cy="1175010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877050" y="2572544"/>
            <a:ext cx="600146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 smtClean="0">
                <a:solidFill>
                  <a:srgbClr val="7F7F7F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要点</a:t>
            </a:r>
            <a:endParaRPr lang="zh-CN" altLang="en-US" b="1" kern="0" dirty="0">
              <a:solidFill>
                <a:srgbClr val="7F7F7F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6553993" y="2193566"/>
            <a:ext cx="387732" cy="390121"/>
            <a:chOff x="1807482" y="1521065"/>
            <a:chExt cx="517088" cy="520001"/>
          </a:xfrm>
        </p:grpSpPr>
        <p:sp>
          <p:nvSpPr>
            <p:cNvPr id="82" name="椭圆 81"/>
            <p:cNvSpPr/>
            <p:nvPr/>
          </p:nvSpPr>
          <p:spPr bwMode="auto">
            <a:xfrm>
              <a:off x="1807482" y="1521065"/>
              <a:ext cx="517088" cy="517088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83122" y="1548776"/>
              <a:ext cx="425850" cy="49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5="http://schemas.microsoft.com/office/powerpoint/2012/main" xmlns:p14="http://schemas.microsoft.com/office/powerpoint/2010/main" val="488462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fill="hold" nodeType="withEffect">
                                  <p:childTnLst>
                                    <p:animMotion origin="layout" path="M 0.00117 -0.01134 C 0.02823 -0.05833 0.07181 -0.05764 0.09926 -0.00787 C 0.12644 0.04051 0.12696 0.11898 0.1003 0.16644 C 0.07337 0.21343 0.02966 0.21227 0.00234 0.16343 C -0.02498 0.11412 -0.0255 0.03611 0.00117 -0.01134 Z" pathEditMode="relative" rAng="-2685144" ptsTypes="fffff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6" y="8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6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2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fill="hold" nodeType="withEffect">
                                  <p:childTnLst>
                                    <p:animMotion origin="layout" path="M 0.00117 -0.01134 C 0.02823 -0.05833 0.07181 -0.05764 0.09926 -0.00787 C 0.12644 0.04051 0.12696 0.11898 0.1003 0.16644 C 0.07337 0.21343 0.02966 0.21227 0.00234 0.16343 C -0.02498 0.11412 -0.0255 0.03611 0.00117 -0.01134 Z" pathEditMode="relative" rAng="-2685144" ptsTypes="fffff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6" y="88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3300"/>
                            </p:stCondLst>
                            <p:childTnLst>
                              <p:par>
                                <p:cTn id="42" presetID="31" presetClass="entr" presetSubtype="0" fill="hold" grpId="8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3800"/>
                            </p:stCondLst>
                            <p:childTnLst>
                              <p:par>
                                <p:cTn id="49" presetID="2" presetClass="entr" presetSubtype="8" fill="hold" grpId="1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43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path" presetSubtype="0" accel="50000" fill="hold" nodeType="withEffect">
                                  <p:childTnLst>
                                    <p:animMotion origin="layout" path="M 0.00117 -0.01134 C 0.02823 -0.05833 0.07181 -0.05764 0.09926 -0.00787 C 0.12644 0.04051 0.12696 0.11898 0.1003 0.16644 C 0.07337 0.21343 0.02966 0.21227 0.00234 0.16343 C -0.02498 0.11412 -0.0255 0.03611 0.00117 -0.01134 Z" pathEditMode="relative" rAng="-2685144" ptsTypes="fffff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6" y="888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300"/>
                            </p:stCondLst>
                            <p:childTnLst>
                              <p:par>
                                <p:cTn id="64" presetID="31" presetClass="entr" presetSubtype="0" fill="hold" grpId="7" nodeType="after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58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1" animBg="1"/>
      <p:bldP spid="59" grpId="2" animBg="1"/>
      <p:bldP spid="60" grpId="3"/>
      <p:bldP spid="66" grpId="6"/>
      <p:bldP spid="73" grpId="7"/>
      <p:bldP spid="80" grpId="8"/>
    </p:bldLst>
  </p:timing>
  <p:extLst mod="1">
    <p:ext uri="{E180D4A7-C9FB-4DFB-919C-405C955672EB}">
      <p14:showEvtLst xmlns="" xmlns:p15="http://schemas.microsoft.com/office/powerpoint/2012/main" xmlns:p14="http://schemas.microsoft.com/office/powerpoint/2010/main">
        <p14:playEvt time="0" objId="30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50000"/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290" cy="3075632"/>
          </a:xfrm>
          <a:prstGeom prst="rect">
            <a:avLst/>
          </a:prstGeom>
        </p:spPr>
      </p:pic>
      <p:sp>
        <p:nvSpPr>
          <p:cNvPr id="55" name="圆角矩形 54"/>
          <p:cNvSpPr/>
          <p:nvPr/>
        </p:nvSpPr>
        <p:spPr>
          <a:xfrm>
            <a:off x="286514" y="1858164"/>
            <a:ext cx="5423449" cy="6721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81693" tIns="40847" rIns="81693" bIns="40847" anchor="ctr"/>
          <a:lstStyle/>
          <a:p>
            <a:pPr algn="ctr" defTabSz="685800">
              <a:defRPr/>
            </a:pPr>
            <a:r>
              <a:rPr lang="zh-CN" altLang="en-US" sz="3600" b="1" kern="0" dirty="0" smtClean="0">
                <a:solidFill>
                  <a:srgbClr val="0444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感谢大家的</a:t>
            </a:r>
            <a:r>
              <a:rPr lang="zh-CN" altLang="en-US" sz="3600" b="1" kern="0" smtClean="0">
                <a:solidFill>
                  <a:srgbClr val="0444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聆听！</a:t>
            </a:r>
            <a:endParaRPr lang="en-US" altLang="zh-CN" sz="3600" b="1" kern="0" dirty="0" smtClean="0">
              <a:solidFill>
                <a:srgbClr val="04447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12751015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50000"/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文本框 31"/>
          <p:cNvSpPr>
            <a:spLocks noChangeArrowheads="1"/>
          </p:cNvSpPr>
          <p:nvPr/>
        </p:nvSpPr>
        <p:spPr bwMode="auto">
          <a:xfrm>
            <a:off x="3331653" y="124272"/>
            <a:ext cx="2482283" cy="55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6" rIns="91396" bIns="4569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0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宋体" pitchFamily="2" charset="-122"/>
                <a:sym typeface="Arial" panose="020B0604020202020204" pitchFamily="34" charset="0"/>
              </a:rPr>
              <a:t>目 录</a:t>
            </a:r>
          </a:p>
        </p:txBody>
      </p:sp>
      <p:grpSp>
        <p:nvGrpSpPr>
          <p:cNvPr id="151" name="组合 150"/>
          <p:cNvGrpSpPr/>
          <p:nvPr/>
        </p:nvGrpSpPr>
        <p:grpSpPr>
          <a:xfrm>
            <a:off x="3715538" y="500842"/>
            <a:ext cx="1766054" cy="246500"/>
            <a:chOff x="562081" y="466763"/>
            <a:chExt cx="1766054" cy="246500"/>
          </a:xfrm>
        </p:grpSpPr>
        <p:sp>
          <p:nvSpPr>
            <p:cNvPr id="159" name="文本框 31"/>
            <p:cNvSpPr>
              <a:spLocks noChangeArrowheads="1"/>
            </p:cNvSpPr>
            <p:nvPr/>
          </p:nvSpPr>
          <p:spPr bwMode="auto">
            <a:xfrm>
              <a:off x="562081" y="466763"/>
              <a:ext cx="1766054" cy="23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396" tIns="45696" rIns="91396" bIns="45696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03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rPr>
                <a:t>YOUR COMPANY NAME</a:t>
              </a: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宋体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931046" y="667544"/>
              <a:ext cx="1028125" cy="45719"/>
              <a:chOff x="688893" y="2574256"/>
              <a:chExt cx="7739508" cy="81111"/>
            </a:xfrm>
          </p:grpSpPr>
          <p:sp>
            <p:nvSpPr>
              <p:cNvPr id="161" name="Rectangle 4"/>
              <p:cNvSpPr/>
              <p:nvPr/>
            </p:nvSpPr>
            <p:spPr>
              <a:xfrm>
                <a:off x="688893" y="2574256"/>
                <a:ext cx="1539000" cy="81111"/>
              </a:xfrm>
              <a:prstGeom prst="rect">
                <a:avLst/>
              </a:prstGeom>
              <a:solidFill>
                <a:srgbClr val="0070C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Rectangle 5"/>
              <p:cNvSpPr/>
              <p:nvPr/>
            </p:nvSpPr>
            <p:spPr>
              <a:xfrm>
                <a:off x="2239021" y="2574256"/>
                <a:ext cx="1539000" cy="81111"/>
              </a:xfrm>
              <a:prstGeom prst="rect">
                <a:avLst/>
              </a:prstGeom>
              <a:solidFill>
                <a:srgbClr val="00B0F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Rectangle 6"/>
              <p:cNvSpPr/>
              <p:nvPr/>
            </p:nvSpPr>
            <p:spPr>
              <a:xfrm>
                <a:off x="3789153" y="2574256"/>
                <a:ext cx="1539000" cy="81111"/>
              </a:xfrm>
              <a:prstGeom prst="rect">
                <a:avLst/>
              </a:prstGeom>
              <a:solidFill>
                <a:srgbClr val="0070C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Rectangle 7"/>
              <p:cNvSpPr/>
              <p:nvPr/>
            </p:nvSpPr>
            <p:spPr>
              <a:xfrm>
                <a:off x="5339276" y="2574256"/>
                <a:ext cx="1539000" cy="81111"/>
              </a:xfrm>
              <a:prstGeom prst="rect">
                <a:avLst/>
              </a:prstGeom>
              <a:solidFill>
                <a:srgbClr val="00B0F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Rectangle 8"/>
              <p:cNvSpPr/>
              <p:nvPr/>
            </p:nvSpPr>
            <p:spPr>
              <a:xfrm>
                <a:off x="6889401" y="2574256"/>
                <a:ext cx="1539000" cy="81111"/>
              </a:xfrm>
              <a:prstGeom prst="rect">
                <a:avLst/>
              </a:prstGeom>
              <a:solidFill>
                <a:srgbClr val="0070C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2" name="图示 11"/>
          <p:cNvGraphicFramePr/>
          <p:nvPr/>
        </p:nvGraphicFramePr>
        <p:xfrm>
          <a:off x="1524265" y="1072345"/>
          <a:ext cx="6048926" cy="353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5="http://schemas.microsoft.com/office/powerpoint/2012/main" xmlns:p14="http://schemas.microsoft.com/office/powerpoint/2010/main" val="195005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1">
        <p:bldAsOne/>
      </p:bldGraphic>
    </p:bldLst>
  </p:timing>
  <p:extLst mod="1">
    <p:ext uri="{E180D4A7-C9FB-4DFB-919C-405C955672EB}">
      <p14:showEvtLst xmlns="" xmlns:p15="http://schemas.microsoft.com/office/powerpoint/2012/main" xmlns:p14="http://schemas.microsoft.com/office/powerpoint/2010/main">
        <p14:playEvt time="0" objId="3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圆角矩形 76"/>
          <p:cNvSpPr/>
          <p:nvPr/>
        </p:nvSpPr>
        <p:spPr>
          <a:xfrm>
            <a:off x="6084962" y="3076600"/>
            <a:ext cx="2501127" cy="1132494"/>
          </a:xfrm>
          <a:prstGeom prst="roundRect">
            <a:avLst/>
          </a:prstGeom>
          <a:gradFill>
            <a:gsLst>
              <a:gs pos="62000">
                <a:sysClr val="window" lastClr="FFFFFF">
                  <a:lumMod val="95000"/>
                </a:sysClr>
              </a:gs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8100000" scaled="0"/>
          </a:gra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Picture 2" descr="\\Sy\e\我图PPT\00001PNG素材\企业文化\握手合作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p14="http://schemas.microsoft.com/office/powerpoint/2010/main" xmlns:p15="http://schemas.microsoft.com/office/powerpoint/2012/main" xmlns:a14="http://schemas.microsoft.com/office/drawing/2010/main">
                  <a14:imgLayer r:embed="rId6">
                    <a14:imgEffect>
                      <a14:brightnessContrast bright="3000" contrast="21000"/>
                    </a14:imgEffect>
                  </a14:imgLayer>
                </a14:imgProps>
              </a:ex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rcRect t="1" r="7337" b="3304"/>
          <a:stretch>
            <a:fillRect/>
          </a:stretch>
        </p:blipFill>
        <p:spPr bwMode="auto">
          <a:xfrm>
            <a:off x="7381106" y="4129134"/>
            <a:ext cx="1764482" cy="1015954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915" y="-29678"/>
            <a:ext cx="661863" cy="67435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直接连接符 58"/>
          <p:cNvCxnSpPr/>
          <p:nvPr/>
        </p:nvCxnSpPr>
        <p:spPr>
          <a:xfrm>
            <a:off x="2439194" y="569707"/>
            <a:ext cx="55626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61" name="文本框 31"/>
          <p:cNvSpPr>
            <a:spLocks noChangeArrowheads="1"/>
          </p:cNvSpPr>
          <p:nvPr/>
        </p:nvSpPr>
        <p:spPr bwMode="auto">
          <a:xfrm>
            <a:off x="8038387" y="247446"/>
            <a:ext cx="649207" cy="590119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30" tIns="48366" rIns="96730" bIns="48366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26"/>
          <p:cNvGrpSpPr/>
          <p:nvPr/>
        </p:nvGrpSpPr>
        <p:grpSpPr>
          <a:xfrm>
            <a:off x="3358348" y="0"/>
            <a:ext cx="1600200" cy="1522412"/>
            <a:chOff x="1424226" y="1858045"/>
            <a:chExt cx="1600200" cy="1522412"/>
          </a:xfrm>
        </p:grpSpPr>
        <p:grpSp>
          <p:nvGrpSpPr>
            <p:cNvPr id="9" name="组合 35"/>
            <p:cNvGrpSpPr/>
            <p:nvPr/>
          </p:nvGrpSpPr>
          <p:grpSpPr>
            <a:xfrm>
              <a:off x="1449388" y="1858045"/>
              <a:ext cx="1524000" cy="1522412"/>
              <a:chOff x="3091333" y="1182834"/>
              <a:chExt cx="3298687" cy="3298688"/>
            </a:xfrm>
          </p:grpSpPr>
          <p:sp>
            <p:nvSpPr>
              <p:cNvPr id="30" name="椭圆 29"/>
              <p:cNvSpPr>
                <a:spLocks noChangeArrowheads="1"/>
              </p:cNvSpPr>
              <p:nvPr/>
            </p:nvSpPr>
            <p:spPr bwMode="auto">
              <a:xfrm>
                <a:off x="3453163" y="1539455"/>
                <a:ext cx="2585448" cy="258544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p15="http://schemas.microsoft.com/office/powerpoint/2012/main"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67801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90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19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32" name="同心圆 31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67801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9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同心圆 32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67801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9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9" name="文本占位符 3"/>
            <p:cNvSpPr>
              <a:spLocks noChangeArrowheads="1"/>
            </p:cNvSpPr>
            <p:nvPr/>
          </p:nvSpPr>
          <p:spPr bwMode="auto">
            <a:xfrm>
              <a:off x="1424226" y="2284512"/>
              <a:ext cx="1600200" cy="6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2813"/>
              <a:r>
                <a:rPr lang="en-US" altLang="zh-CN" sz="5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rPr>
                <a:t>01</a:t>
              </a:r>
              <a:endParaRPr lang="en-US" altLang="zh-CN" sz="5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612354" y="196280"/>
            <a:ext cx="2376264" cy="34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68582" tIns="34292" rIns="68582" bIns="3429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翻身方法，注意事项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Picture 3" descr="\\10.100.19.112\娱乐 (f)\王雪美 临时\照片\微信图片_20181022164015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4642" y="2140496"/>
            <a:ext cx="2592288" cy="1944216"/>
          </a:xfrm>
          <a:prstGeom prst="rect">
            <a:avLst/>
          </a:prstGeom>
          <a:noFill/>
        </p:spPr>
      </p:pic>
      <p:grpSp>
        <p:nvGrpSpPr>
          <p:cNvPr id="41" name="组合 109"/>
          <p:cNvGrpSpPr/>
          <p:nvPr/>
        </p:nvGrpSpPr>
        <p:grpSpPr>
          <a:xfrm>
            <a:off x="684362" y="1060376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2" name="圆角矩形 4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5629986" y="1367702"/>
              <a:ext cx="2464117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平移≥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人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侧翻身≥</a:t>
              </a:r>
              <a:r>
                <a:rPr lang="en-US" altLang="zh-CN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人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114"/>
          <p:cNvGrpSpPr/>
          <p:nvPr/>
        </p:nvGrpSpPr>
        <p:grpSpPr>
          <a:xfrm>
            <a:off x="828378" y="1276400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人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109"/>
          <p:cNvGrpSpPr/>
          <p:nvPr/>
        </p:nvGrpSpPr>
        <p:grpSpPr>
          <a:xfrm>
            <a:off x="540346" y="307660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5629986" y="1367702"/>
              <a:ext cx="2464117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软垫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≥</a:t>
              </a:r>
              <a:r>
                <a:rPr lang="en-US" altLang="zh-CN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人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114"/>
          <p:cNvGrpSpPr/>
          <p:nvPr/>
        </p:nvGrpSpPr>
        <p:grpSpPr>
          <a:xfrm>
            <a:off x="756370" y="336463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物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109"/>
          <p:cNvGrpSpPr/>
          <p:nvPr/>
        </p:nvGrpSpPr>
        <p:grpSpPr>
          <a:xfrm>
            <a:off x="6012954" y="1060376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6" name="圆角矩形 6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5629986" y="1367702"/>
              <a:ext cx="2464117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18900000" scaled="0"/>
            </a:gra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1.</a:t>
              </a:r>
              <a:r>
                <a:rPr lang="zh-CN" altLang="en-US" sz="1200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熟悉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连接管路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defTabSz="91440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2.</a:t>
              </a:r>
              <a:r>
                <a:rPr lang="zh-CN" altLang="en-US" sz="1200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管路适宜长度</a:t>
              </a:r>
              <a:endParaRPr lang="en-US" altLang="zh-CN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defTabSz="91440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1200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同时用力</a:t>
              </a:r>
              <a:endParaRPr lang="en-US" altLang="zh-CN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defTabSz="91440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4.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528D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勿拖拽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defTabSz="91440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5.</a:t>
              </a:r>
              <a:r>
                <a:rPr lang="zh-CN" altLang="en-US" sz="1200" kern="0" dirty="0" smtClean="0">
                  <a:solidFill>
                    <a:srgbClr val="2A528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功能位</a:t>
              </a: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组合 114"/>
          <p:cNvGrpSpPr/>
          <p:nvPr/>
        </p:nvGrpSpPr>
        <p:grpSpPr>
          <a:xfrm>
            <a:off x="6228978" y="3292624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noProof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其他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8" name="圆角矩形 77"/>
          <p:cNvSpPr/>
          <p:nvPr/>
        </p:nvSpPr>
        <p:spPr>
          <a:xfrm>
            <a:off x="6949058" y="3148608"/>
            <a:ext cx="1605826" cy="1065939"/>
          </a:xfrm>
          <a:prstGeom prst="roundRect">
            <a:avLst/>
          </a:prstGeom>
          <a:gradFill>
            <a:gsLst>
              <a:gs pos="42000">
                <a:srgbClr val="F0F0F0"/>
              </a:gs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18900000" scaled="0"/>
          </a:gra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软垫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约束带</a:t>
            </a:r>
            <a:endParaRPr lang="en-US" altLang="zh-CN" sz="1200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气垫床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骨折、轴线、禁    翻身</a:t>
            </a:r>
            <a:endParaRPr lang="en-US" altLang="zh-CN" sz="1200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9" name="组合 114"/>
          <p:cNvGrpSpPr/>
          <p:nvPr/>
        </p:nvGrpSpPr>
        <p:grpSpPr>
          <a:xfrm>
            <a:off x="6309370" y="1428800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事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5="http://schemas.microsoft.com/office/powerpoint/2012/main" xmlns:p14="http://schemas.microsoft.com/office/powerpoint/2010/main" val="11867332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  <p:extLst mod="1">
    <p:ext uri="{E180D4A7-C9FB-4DFB-919C-405C955672EB}">
      <p14:showEvtLst xmlns="" xmlns:p15="http://schemas.microsoft.com/office/powerpoint/2012/main" xmlns:p14="http://schemas.microsoft.com/office/powerpoint/2010/main">
        <p14:playEvt time="0" objId="3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 rot="5400000">
            <a:off x="6372994" y="1564432"/>
            <a:ext cx="36004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 rot="5400000">
            <a:off x="6300986" y="1708448"/>
            <a:ext cx="36004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915" y="-29678"/>
            <a:ext cx="661863" cy="67435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接连接符 28"/>
          <p:cNvCxnSpPr/>
          <p:nvPr/>
        </p:nvCxnSpPr>
        <p:spPr>
          <a:xfrm>
            <a:off x="2439194" y="569707"/>
            <a:ext cx="55626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30" name="文本框 31"/>
          <p:cNvSpPr>
            <a:spLocks noChangeArrowheads="1"/>
          </p:cNvSpPr>
          <p:nvPr/>
        </p:nvSpPr>
        <p:spPr bwMode="auto">
          <a:xfrm>
            <a:off x="5799684" y="261878"/>
            <a:ext cx="2589534" cy="590119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30" tIns="48366" rIns="96730" bIns="48366">
            <a:spAutoFit/>
          </a:bodyPr>
          <a:lstStyle/>
          <a:p>
            <a:r>
              <a:rPr lang="en-US" altLang="zh-CN" sz="1600" kern="0">
                <a:solidFill>
                  <a:srgbClr val="2F587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MAJOR WORK OF THE YEAR</a:t>
            </a:r>
            <a:endParaRPr lang="zh-CN" altLang="en-US" sz="1600" kern="0">
              <a:solidFill>
                <a:srgbClr val="2F587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1"/>
          <p:cNvSpPr>
            <a:spLocks noChangeArrowheads="1"/>
          </p:cNvSpPr>
          <p:nvPr/>
        </p:nvSpPr>
        <p:spPr bwMode="auto">
          <a:xfrm>
            <a:off x="8038387" y="247446"/>
            <a:ext cx="649207" cy="590119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30" tIns="48366" rIns="96730" bIns="48366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31"/>
          <p:cNvGrpSpPr/>
          <p:nvPr/>
        </p:nvGrpSpPr>
        <p:grpSpPr>
          <a:xfrm>
            <a:off x="520640" y="196280"/>
            <a:ext cx="1766054" cy="551522"/>
            <a:chOff x="520640" y="251298"/>
            <a:chExt cx="1766054" cy="551522"/>
          </a:xfrm>
        </p:grpSpPr>
        <p:sp>
          <p:nvSpPr>
            <p:cNvPr id="33" name="矩形 3"/>
            <p:cNvSpPr>
              <a:spLocks noChangeArrowheads="1"/>
            </p:cNvSpPr>
            <p:nvPr/>
          </p:nvSpPr>
          <p:spPr bwMode="auto">
            <a:xfrm>
              <a:off x="789402" y="251298"/>
              <a:ext cx="600168" cy="346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/>
            <a:p>
              <a:pPr lvl="0" algn="ctr" defTabSz="91440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其他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33"/>
            <p:cNvGrpSpPr/>
            <p:nvPr/>
          </p:nvGrpSpPr>
          <p:grpSpPr>
            <a:xfrm>
              <a:off x="520640" y="556320"/>
              <a:ext cx="1766054" cy="246500"/>
              <a:chOff x="562081" y="466763"/>
              <a:chExt cx="1766054" cy="246500"/>
            </a:xfrm>
          </p:grpSpPr>
          <p:sp>
            <p:nvSpPr>
              <p:cNvPr id="35" name="文本框 31"/>
              <p:cNvSpPr>
                <a:spLocks noChangeArrowheads="1"/>
              </p:cNvSpPr>
              <p:nvPr/>
            </p:nvSpPr>
            <p:spPr bwMode="auto">
              <a:xfrm>
                <a:off x="562081" y="466763"/>
                <a:ext cx="1766054" cy="215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p14="http://schemas.microsoft.com/office/powerpoint/2010/main" xmlns:p15="http://schemas.microsoft.com/office/powerpoint/2012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6" tIns="45696" rIns="91396" bIns="45696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itchFamily="2" charset="-122"/>
                    <a:sym typeface="Arial" panose="020B0604020202020204" pitchFamily="34" charset="0"/>
                  </a:rPr>
                  <a:t>YOUR COMPANY NAME</a:t>
                </a: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组合 35"/>
              <p:cNvGrpSpPr/>
              <p:nvPr/>
            </p:nvGrpSpPr>
            <p:grpSpPr>
              <a:xfrm>
                <a:off x="931046" y="667544"/>
                <a:ext cx="1028125" cy="45719"/>
                <a:chOff x="688893" y="2574256"/>
                <a:chExt cx="7739508" cy="81111"/>
              </a:xfrm>
            </p:grpSpPr>
            <p:sp>
              <p:nvSpPr>
                <p:cNvPr id="37" name="Rectangle 4"/>
                <p:cNvSpPr/>
                <p:nvPr/>
              </p:nvSpPr>
              <p:spPr>
                <a:xfrm>
                  <a:off x="68889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Rectangle 5"/>
                <p:cNvSpPr/>
                <p:nvPr/>
              </p:nvSpPr>
              <p:spPr>
                <a:xfrm>
                  <a:off x="2239021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6"/>
                <p:cNvSpPr/>
                <p:nvPr/>
              </p:nvSpPr>
              <p:spPr>
                <a:xfrm>
                  <a:off x="378915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Rectangle 7"/>
                <p:cNvSpPr/>
                <p:nvPr/>
              </p:nvSpPr>
              <p:spPr>
                <a:xfrm>
                  <a:off x="5339276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Rectangle 8"/>
                <p:cNvSpPr/>
                <p:nvPr/>
              </p:nvSpPr>
              <p:spPr>
                <a:xfrm>
                  <a:off x="6889401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643704" y="920865"/>
            <a:ext cx="8101186" cy="422422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软垫位置</a:t>
            </a: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平卧位：</a:t>
            </a:r>
            <a:r>
              <a:rPr lang="zh-CN" altLang="en-US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无禁忌，床头太高</a:t>
            </a:r>
            <a:r>
              <a:rPr lang="en-US" altLang="zh-CN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30°</a:t>
            </a:r>
            <a:r>
              <a:rPr lang="zh-CN" altLang="en-US" sz="12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 </a:t>
            </a:r>
            <a:r>
              <a:rPr lang="zh-CN" altLang="en-US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侧卧位</a:t>
            </a:r>
            <a:r>
              <a:rPr lang="zh-CN" altLang="en-US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Wingdings" pitchFamily="2" charset="2"/>
              </a:rPr>
              <a:t>（左或右</a:t>
            </a:r>
            <a:r>
              <a:rPr lang="zh-CN" altLang="en-US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）：</a:t>
            </a:r>
            <a:r>
              <a:rPr lang="zh-CN" altLang="en-US" sz="11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左、右侧卧</a:t>
            </a:r>
            <a:r>
              <a:rPr lang="en-US" altLang="zh-CN" sz="11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30°</a:t>
            </a:r>
            <a:r>
              <a:rPr lang="zh-CN" altLang="en-US" sz="110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角</a:t>
            </a:r>
            <a:endParaRPr lang="en-US" altLang="zh-CN" sz="1100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                                                   </a:t>
            </a: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约束带：</a:t>
            </a: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气垫床：勿充气过多</a:t>
            </a: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骨折：翻身牵引骨折部位；轴线：头颈肩腰髋保持一水平线；禁翻身：减压。</a:t>
            </a:r>
            <a:endParaRPr lang="en-US" altLang="zh-CN" kern="0" dirty="0" smtClean="0">
              <a:solidFill>
                <a:srgbClr val="2A528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9144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196530" y="1708448"/>
            <a:ext cx="36004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圆角矩形 23"/>
          <p:cNvSpPr/>
          <p:nvPr/>
        </p:nvSpPr>
        <p:spPr>
          <a:xfrm rot="5400000">
            <a:off x="3024622" y="1816460"/>
            <a:ext cx="36004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 rot="5400000">
            <a:off x="3024622" y="1456420"/>
            <a:ext cx="36004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4140746" y="1708448"/>
            <a:ext cx="28803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052514" y="1780456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2700586" y="1852464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1315331">
            <a:off x="3644144" y="1815822"/>
            <a:ext cx="86409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709909">
            <a:off x="3649657" y="2154780"/>
            <a:ext cx="86409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0532083">
            <a:off x="2707087" y="1588026"/>
            <a:ext cx="64807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941597">
            <a:off x="2707985" y="2369476"/>
            <a:ext cx="64807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>
            <a:off x="2700586" y="2068488"/>
            <a:ext cx="936104" cy="0"/>
          </a:xfrm>
          <a:prstGeom prst="line">
            <a:avLst/>
          </a:prstGeom>
          <a:ln w="508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形标注 50"/>
          <p:cNvSpPr/>
          <p:nvPr/>
        </p:nvSpPr>
        <p:spPr>
          <a:xfrm>
            <a:off x="4068738" y="412304"/>
            <a:ext cx="1656184" cy="864096"/>
          </a:xfrm>
          <a:prstGeom prst="wedgeEllipseCallout">
            <a:avLst>
              <a:gd name="adj1" fmla="val -38222"/>
              <a:gd name="adj2" fmla="val 105829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2A528D"/>
                </a:solidFill>
              </a:rPr>
              <a:t>软垫垫在腘窝下，足踝上，</a:t>
            </a:r>
            <a:r>
              <a:rPr lang="zh-CN" altLang="en-US" sz="1100" u="sng" dirty="0" smtClean="0">
                <a:solidFill>
                  <a:srgbClr val="2A528D"/>
                </a:solidFill>
              </a:rPr>
              <a:t>足跟勿受压</a:t>
            </a:r>
            <a:r>
              <a:rPr lang="zh-CN" altLang="en-US" sz="1100" dirty="0" smtClean="0">
                <a:solidFill>
                  <a:srgbClr val="2A528D"/>
                </a:solidFill>
              </a:rPr>
              <a:t>！！</a:t>
            </a:r>
            <a:endParaRPr lang="zh-CN" altLang="en-US" sz="1100" dirty="0">
              <a:solidFill>
                <a:srgbClr val="2A528D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996730" y="1852464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3996730" y="2212504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5580906" y="1852464"/>
            <a:ext cx="36004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圆角矩形 54"/>
          <p:cNvSpPr/>
          <p:nvPr/>
        </p:nvSpPr>
        <p:spPr>
          <a:xfrm rot="10800000">
            <a:off x="7453114" y="1996480"/>
            <a:ext cx="36004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 rot="5400000">
            <a:off x="6300986" y="2140496"/>
            <a:ext cx="36004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5508898" y="2140496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156970" y="2068488"/>
            <a:ext cx="93610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091737">
            <a:off x="6067967" y="2528817"/>
            <a:ext cx="64807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2101400">
            <a:off x="6139618" y="2313424"/>
            <a:ext cx="64807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7093074" y="2212504"/>
            <a:ext cx="92836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 rot="5605655">
            <a:off x="7319152" y="2163852"/>
            <a:ext cx="360040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rot="2018975">
            <a:off x="6967788" y="2258380"/>
            <a:ext cx="49081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 rot="20563915">
            <a:off x="7474055" y="2352889"/>
            <a:ext cx="493503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381106" y="2500536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3"/>
          <p:cNvSpPr>
            <a:spLocks noChangeArrowheads="1"/>
          </p:cNvSpPr>
          <p:nvPr/>
        </p:nvSpPr>
        <p:spPr bwMode="auto">
          <a:xfrm>
            <a:off x="2988618" y="1924472"/>
            <a:ext cx="446280" cy="25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pPr lvl="0"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脊柱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7346" name="Picture 2" descr="https://p2.ssl.qhimgs1.com/sdr/400__/t01a5d95c81910ce78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4923" y="3102223"/>
            <a:ext cx="1108522" cy="1057276"/>
          </a:xfrm>
          <a:prstGeom prst="rect">
            <a:avLst/>
          </a:prstGeom>
          <a:noFill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092741" y="3052597"/>
            <a:ext cx="153617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26593536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68" grpId="0" animBg="1"/>
      <p:bldP spid="71" grpId="0"/>
    </p:bldLst>
  </p:timing>
  <p:extLst mod="1">
    <p:ext uri="{E180D4A7-C9FB-4DFB-919C-405C955672EB}">
      <p14:showEvtLst xmlns="" xmlns:p15="http://schemas.microsoft.com/office/powerpoint/2012/main" xmlns:p14="http://schemas.microsoft.com/office/powerpoint/2010/main">
        <p14:playEvt time="0" objId="3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50000"/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3780706" y="916360"/>
            <a:ext cx="1600200" cy="1522412"/>
            <a:chOff x="1424226" y="1858045"/>
            <a:chExt cx="1600200" cy="1522412"/>
          </a:xfrm>
        </p:grpSpPr>
        <p:grpSp>
          <p:nvGrpSpPr>
            <p:cNvPr id="3" name="组合 35"/>
            <p:cNvGrpSpPr/>
            <p:nvPr/>
          </p:nvGrpSpPr>
          <p:grpSpPr>
            <a:xfrm>
              <a:off x="1449388" y="1858045"/>
              <a:ext cx="1524000" cy="1522412"/>
              <a:chOff x="3091333" y="1182834"/>
              <a:chExt cx="3298687" cy="3298688"/>
            </a:xfrm>
          </p:grpSpPr>
          <p:sp>
            <p:nvSpPr>
              <p:cNvPr id="47" name="椭圆 46"/>
              <p:cNvSpPr>
                <a:spLocks noChangeArrowheads="1"/>
              </p:cNvSpPr>
              <p:nvPr/>
            </p:nvSpPr>
            <p:spPr bwMode="auto">
              <a:xfrm>
                <a:off x="3453163" y="1539455"/>
                <a:ext cx="2585448" cy="258544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p15="http://schemas.microsoft.com/office/powerpoint/2012/main"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67801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90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组合 47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49" name="同心圆 48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67801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9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同心圆 49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67801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9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6" name="文本占位符 3"/>
            <p:cNvSpPr>
              <a:spLocks noChangeArrowheads="1"/>
            </p:cNvSpPr>
            <p:nvPr/>
          </p:nvSpPr>
          <p:spPr bwMode="auto">
            <a:xfrm>
              <a:off x="1424226" y="2284512"/>
              <a:ext cx="1600200" cy="6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2813"/>
              <a:r>
                <a:rPr lang="en-US" altLang="zh-CN" sz="5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rPr>
                <a:t>02</a:t>
              </a:r>
              <a:endParaRPr lang="en-US" altLang="zh-CN" sz="5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Rectangle 4"/>
          <p:cNvSpPr txBox="1">
            <a:spLocks noChangeArrowheads="1"/>
          </p:cNvSpPr>
          <p:nvPr/>
        </p:nvSpPr>
        <p:spPr bwMode="auto">
          <a:xfrm>
            <a:off x="3072596" y="2715420"/>
            <a:ext cx="30144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皮肤交接班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18"/>
          <p:cNvGrpSpPr/>
          <p:nvPr/>
        </p:nvGrpSpPr>
        <p:grpSpPr>
          <a:xfrm>
            <a:off x="-899814" y="1677567"/>
            <a:ext cx="1806854" cy="1590266"/>
            <a:chOff x="686505" y="3160938"/>
            <a:chExt cx="1636825" cy="1440620"/>
          </a:xfrm>
        </p:grpSpPr>
        <p:sp>
          <p:nvSpPr>
            <p:cNvPr id="21" name="Freeform 5"/>
            <p:cNvSpPr/>
            <p:nvPr/>
          </p:nvSpPr>
          <p:spPr bwMode="auto">
            <a:xfrm>
              <a:off x="686505" y="3160938"/>
              <a:ext cx="1636825" cy="144062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789391" y="3251491"/>
              <a:ext cx="1431052" cy="125951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70C0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lIns="68589" tIns="34295" rIns="68589" bIns="34295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63"/>
          <p:cNvGrpSpPr/>
          <p:nvPr/>
        </p:nvGrpSpPr>
        <p:grpSpPr>
          <a:xfrm>
            <a:off x="8187036" y="1677567"/>
            <a:ext cx="1806854" cy="1590266"/>
            <a:chOff x="686505" y="3160938"/>
            <a:chExt cx="1636825" cy="1440620"/>
          </a:xfrm>
        </p:grpSpPr>
        <p:sp>
          <p:nvSpPr>
            <p:cNvPr id="65" name="Freeform 5"/>
            <p:cNvSpPr/>
            <p:nvPr/>
          </p:nvSpPr>
          <p:spPr bwMode="auto">
            <a:xfrm>
              <a:off x="686505" y="3160938"/>
              <a:ext cx="1636825" cy="144062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5"/>
            <p:cNvSpPr/>
            <p:nvPr/>
          </p:nvSpPr>
          <p:spPr bwMode="auto">
            <a:xfrm>
              <a:off x="789391" y="3251491"/>
              <a:ext cx="1431052" cy="125951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70C0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lIns="68589" tIns="34295" rIns="68589" bIns="34295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5="http://schemas.microsoft.com/office/powerpoint/2012/main" xmlns:p14="http://schemas.microsoft.com/office/powerpoint/2010/main" val="77758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7"/>
          <p:cNvGrpSpPr/>
          <p:nvPr/>
        </p:nvGrpSpPr>
        <p:grpSpPr>
          <a:xfrm>
            <a:off x="7001686" y="2072478"/>
            <a:ext cx="1840389" cy="1399416"/>
            <a:chOff x="7502850" y="1762125"/>
            <a:chExt cx="4027488" cy="3060700"/>
          </a:xfrm>
        </p:grpSpPr>
        <p:sp>
          <p:nvSpPr>
            <p:cNvPr id="63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915" y="-29678"/>
            <a:ext cx="661863" cy="67435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直接连接符 69"/>
          <p:cNvCxnSpPr/>
          <p:nvPr/>
        </p:nvCxnSpPr>
        <p:spPr>
          <a:xfrm>
            <a:off x="2439194" y="569707"/>
            <a:ext cx="55626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grpSp>
        <p:nvGrpSpPr>
          <p:cNvPr id="3" name="组合 72"/>
          <p:cNvGrpSpPr/>
          <p:nvPr/>
        </p:nvGrpSpPr>
        <p:grpSpPr>
          <a:xfrm>
            <a:off x="314918" y="196280"/>
            <a:ext cx="1677386" cy="551522"/>
            <a:chOff x="314918" y="251298"/>
            <a:chExt cx="1677386" cy="551522"/>
          </a:xfrm>
        </p:grpSpPr>
        <p:sp>
          <p:nvSpPr>
            <p:cNvPr id="91" name="矩形 3"/>
            <p:cNvSpPr>
              <a:spLocks noChangeArrowheads="1"/>
            </p:cNvSpPr>
            <p:nvPr/>
          </p:nvSpPr>
          <p:spPr bwMode="auto">
            <a:xfrm>
              <a:off x="314918" y="251298"/>
              <a:ext cx="1677386" cy="43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皮肤交接班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组合 93"/>
            <p:cNvGrpSpPr/>
            <p:nvPr/>
          </p:nvGrpSpPr>
          <p:grpSpPr>
            <a:xfrm>
              <a:off x="889605" y="757101"/>
              <a:ext cx="1028125" cy="45719"/>
              <a:chOff x="688893" y="2574256"/>
              <a:chExt cx="7739508" cy="81111"/>
            </a:xfrm>
          </p:grpSpPr>
          <p:sp>
            <p:nvSpPr>
              <p:cNvPr id="95" name="Rectangle 4"/>
              <p:cNvSpPr/>
              <p:nvPr/>
            </p:nvSpPr>
            <p:spPr>
              <a:xfrm>
                <a:off x="688893" y="2574256"/>
                <a:ext cx="1539000" cy="81111"/>
              </a:xfrm>
              <a:prstGeom prst="rect">
                <a:avLst/>
              </a:prstGeom>
              <a:solidFill>
                <a:srgbClr val="0070C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  <p:sp>
            <p:nvSpPr>
              <p:cNvPr id="96" name="Rectangle 5"/>
              <p:cNvSpPr/>
              <p:nvPr/>
            </p:nvSpPr>
            <p:spPr>
              <a:xfrm>
                <a:off x="2239021" y="2574256"/>
                <a:ext cx="1539000" cy="81111"/>
              </a:xfrm>
              <a:prstGeom prst="rect">
                <a:avLst/>
              </a:prstGeom>
              <a:solidFill>
                <a:srgbClr val="00B0F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  <p:sp>
            <p:nvSpPr>
              <p:cNvPr id="97" name="Rectangle 6"/>
              <p:cNvSpPr/>
              <p:nvPr/>
            </p:nvSpPr>
            <p:spPr>
              <a:xfrm>
                <a:off x="3789153" y="2574256"/>
                <a:ext cx="1539000" cy="81111"/>
              </a:xfrm>
              <a:prstGeom prst="rect">
                <a:avLst/>
              </a:prstGeom>
              <a:solidFill>
                <a:srgbClr val="0070C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  <p:sp>
            <p:nvSpPr>
              <p:cNvPr id="98" name="Rectangle 7"/>
              <p:cNvSpPr/>
              <p:nvPr/>
            </p:nvSpPr>
            <p:spPr>
              <a:xfrm>
                <a:off x="5339276" y="2574256"/>
                <a:ext cx="1539000" cy="81111"/>
              </a:xfrm>
              <a:prstGeom prst="rect">
                <a:avLst/>
              </a:prstGeom>
              <a:solidFill>
                <a:srgbClr val="00B0F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  <p:sp>
            <p:nvSpPr>
              <p:cNvPr id="99" name="Rectangle 8"/>
              <p:cNvSpPr/>
              <p:nvPr/>
            </p:nvSpPr>
            <p:spPr>
              <a:xfrm>
                <a:off x="6889401" y="2574256"/>
                <a:ext cx="1539000" cy="81111"/>
              </a:xfrm>
              <a:prstGeom prst="rect">
                <a:avLst/>
              </a:prstGeom>
              <a:solidFill>
                <a:srgbClr val="0070C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70" tIns="34287" rIns="68570" bIns="34287" rtlCol="0" anchor="ctr"/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Helvetica Neue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1"/>
          <p:cNvGrpSpPr/>
          <p:nvPr/>
        </p:nvGrpSpPr>
        <p:grpSpPr>
          <a:xfrm>
            <a:off x="5653409" y="2018889"/>
            <a:ext cx="1840389" cy="1399416"/>
            <a:chOff x="5653409" y="2018889"/>
            <a:chExt cx="1840389" cy="1399416"/>
          </a:xfrm>
        </p:grpSpPr>
        <p:sp>
          <p:nvSpPr>
            <p:cNvPr id="129" name="Freeform 10"/>
            <p:cNvSpPr/>
            <p:nvPr/>
          </p:nvSpPr>
          <p:spPr bwMode="auto">
            <a:xfrm>
              <a:off x="5653409" y="2018889"/>
              <a:ext cx="1840389" cy="1399416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767662" y="2121958"/>
              <a:ext cx="1611882" cy="1193278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795"/>
          <p:cNvGrpSpPr/>
          <p:nvPr/>
        </p:nvGrpSpPr>
        <p:grpSpPr>
          <a:xfrm>
            <a:off x="4213084" y="2018889"/>
            <a:ext cx="1840389" cy="1399416"/>
            <a:chOff x="7502850" y="1762125"/>
            <a:chExt cx="4027488" cy="3060700"/>
          </a:xfrm>
        </p:grpSpPr>
        <p:sp>
          <p:nvSpPr>
            <p:cNvPr id="142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96"/>
          <p:cNvGrpSpPr/>
          <p:nvPr/>
        </p:nvGrpSpPr>
        <p:grpSpPr>
          <a:xfrm>
            <a:off x="2772759" y="2018889"/>
            <a:ext cx="1840389" cy="1399416"/>
            <a:chOff x="7502850" y="1762125"/>
            <a:chExt cx="4027488" cy="3060700"/>
          </a:xfrm>
        </p:grpSpPr>
        <p:sp>
          <p:nvSpPr>
            <p:cNvPr id="140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797"/>
          <p:cNvGrpSpPr/>
          <p:nvPr/>
        </p:nvGrpSpPr>
        <p:grpSpPr>
          <a:xfrm>
            <a:off x="1332434" y="2018889"/>
            <a:ext cx="1840389" cy="1399416"/>
            <a:chOff x="7502850" y="1762125"/>
            <a:chExt cx="4027488" cy="3060700"/>
          </a:xfrm>
        </p:grpSpPr>
        <p:sp>
          <p:nvSpPr>
            <p:cNvPr id="138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4" name="Freeform 5"/>
          <p:cNvSpPr/>
          <p:nvPr/>
        </p:nvSpPr>
        <p:spPr bwMode="auto">
          <a:xfrm>
            <a:off x="6260453" y="2945659"/>
            <a:ext cx="408459" cy="315756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Freeform 5"/>
          <p:cNvSpPr/>
          <p:nvPr/>
        </p:nvSpPr>
        <p:spPr bwMode="auto">
          <a:xfrm>
            <a:off x="4738547" y="2938036"/>
            <a:ext cx="408459" cy="315756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Freeform 5"/>
          <p:cNvSpPr/>
          <p:nvPr/>
        </p:nvSpPr>
        <p:spPr bwMode="auto">
          <a:xfrm>
            <a:off x="3216641" y="2930412"/>
            <a:ext cx="408459" cy="315756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Freeform 5"/>
          <p:cNvSpPr/>
          <p:nvPr/>
        </p:nvSpPr>
        <p:spPr bwMode="auto">
          <a:xfrm>
            <a:off x="1694735" y="2922789"/>
            <a:ext cx="408459" cy="315756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文本框 808"/>
          <p:cNvSpPr txBox="1">
            <a:spLocks noChangeArrowheads="1"/>
          </p:cNvSpPr>
          <p:nvPr/>
        </p:nvSpPr>
        <p:spPr bwMode="auto">
          <a:xfrm>
            <a:off x="1990321" y="2210638"/>
            <a:ext cx="651479" cy="8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STEP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5" name="文本框 809"/>
          <p:cNvSpPr txBox="1">
            <a:spLocks noChangeArrowheads="1"/>
          </p:cNvSpPr>
          <p:nvPr/>
        </p:nvSpPr>
        <p:spPr bwMode="auto">
          <a:xfrm>
            <a:off x="3395503" y="2210638"/>
            <a:ext cx="651479" cy="8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STEP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6" name="文本框 810"/>
          <p:cNvSpPr txBox="1">
            <a:spLocks noChangeArrowheads="1"/>
          </p:cNvSpPr>
          <p:nvPr/>
        </p:nvSpPr>
        <p:spPr bwMode="auto">
          <a:xfrm>
            <a:off x="4800684" y="2210638"/>
            <a:ext cx="651479" cy="8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STEP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04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7" name="文本框 811"/>
          <p:cNvSpPr txBox="1">
            <a:spLocks noChangeArrowheads="1"/>
          </p:cNvSpPr>
          <p:nvPr/>
        </p:nvSpPr>
        <p:spPr bwMode="auto">
          <a:xfrm>
            <a:off x="6205866" y="2210638"/>
            <a:ext cx="651480" cy="8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STEP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05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" name="Group 129"/>
          <p:cNvGrpSpPr/>
          <p:nvPr/>
        </p:nvGrpSpPr>
        <p:grpSpPr>
          <a:xfrm>
            <a:off x="180306" y="1072346"/>
            <a:ext cx="1476828" cy="947093"/>
            <a:chOff x="-483378" y="-210422"/>
            <a:chExt cx="1458487" cy="946801"/>
          </a:xfrm>
        </p:grpSpPr>
        <p:sp>
          <p:nvSpPr>
            <p:cNvPr id="49" name="Rectangle 26"/>
            <p:cNvSpPr/>
            <p:nvPr/>
          </p:nvSpPr>
          <p:spPr bwMode="auto">
            <a:xfrm>
              <a:off x="-483378" y="137541"/>
              <a:ext cx="1458487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9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 Light"/>
                  <a:sym typeface="Arial" panose="020B0604020202020204" pitchFamily="34" charset="0"/>
                </a:rPr>
                <a:t>周身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endParaRPr>
            </a:p>
          </p:txBody>
        </p:sp>
        <p:sp>
          <p:nvSpPr>
            <p:cNvPr id="50" name="Rectangle 27"/>
            <p:cNvSpPr/>
            <p:nvPr/>
          </p:nvSpPr>
          <p:spPr bwMode="auto">
            <a:xfrm>
              <a:off x="-449040" y="-21042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骨隆突处</a:t>
              </a:r>
              <a:endPara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29"/>
          <p:cNvGrpSpPr/>
          <p:nvPr/>
        </p:nvGrpSpPr>
        <p:grpSpPr>
          <a:xfrm>
            <a:off x="5715802" y="929471"/>
            <a:ext cx="1381051" cy="945953"/>
            <a:chOff x="696724" y="2667383"/>
            <a:chExt cx="1363899" cy="945661"/>
          </a:xfrm>
        </p:grpSpPr>
        <p:sp>
          <p:nvSpPr>
            <p:cNvPr id="52" name="Rectangle 26"/>
            <p:cNvSpPr/>
            <p:nvPr/>
          </p:nvSpPr>
          <p:spPr bwMode="auto">
            <a:xfrm>
              <a:off x="705731" y="3014206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900" dirty="0" smtClean="0">
                  <a:solidFill>
                    <a:schemeClr val="accent5">
                      <a:lumMod val="75000"/>
                    </a:schemeClr>
                  </a:solidFill>
                </a:rPr>
                <a:t>内服：遵医嘱止泻，防止皮肤恶化；</a:t>
              </a:r>
              <a:endParaRPr lang="en-US" altLang="zh-CN" sz="9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zh-CN" altLang="en-US" sz="900" dirty="0" smtClean="0">
                  <a:solidFill>
                    <a:schemeClr val="accent5">
                      <a:lumMod val="75000"/>
                    </a:schemeClr>
                  </a:solidFill>
                </a:rPr>
                <a:t>外用：解除潮湿，给予对应处置。</a:t>
              </a:r>
              <a:endParaRPr lang="zh-CN" altLang="en-US" sz="9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Rectangle 27"/>
            <p:cNvSpPr/>
            <p:nvPr/>
          </p:nvSpPr>
          <p:spPr bwMode="auto">
            <a:xfrm>
              <a:off x="696724" y="2667383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kern="0" noProof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失禁性皮炎</a:t>
              </a:r>
              <a:endPara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29"/>
          <p:cNvGrpSpPr/>
          <p:nvPr/>
        </p:nvGrpSpPr>
        <p:grpSpPr>
          <a:xfrm>
            <a:off x="4358480" y="3644114"/>
            <a:ext cx="1385004" cy="1006478"/>
            <a:chOff x="696724" y="2667382"/>
            <a:chExt cx="1367803" cy="1006168"/>
          </a:xfrm>
        </p:grpSpPr>
        <p:sp>
          <p:nvSpPr>
            <p:cNvPr id="55" name="Rectangle 26"/>
            <p:cNvSpPr/>
            <p:nvPr/>
          </p:nvSpPr>
          <p:spPr bwMode="auto">
            <a:xfrm>
              <a:off x="709635" y="3074712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r>
                <a:rPr lang="zh-CN" altLang="en-US" sz="900" dirty="0" smtClean="0">
                  <a:solidFill>
                    <a:schemeClr val="accent5">
                      <a:lumMod val="75000"/>
                    </a:schemeClr>
                  </a:solidFill>
                </a:rPr>
                <a:t>病情变化，护理措施的更改</a:t>
              </a:r>
              <a:endParaRPr lang="en-US" altLang="zh-CN" sz="9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lvl="0"/>
              <a:endParaRPr lang="zh-CN" altLang="en-US" sz="900" dirty="0" smtClean="0"/>
            </a:p>
            <a:p>
              <a:endParaRPr lang="en-US" altLang="zh-CN" sz="9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9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6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伤口、压疮</a:t>
              </a:r>
              <a:endPara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9"/>
          <p:cNvGrpSpPr/>
          <p:nvPr/>
        </p:nvGrpSpPr>
        <p:grpSpPr>
          <a:xfrm>
            <a:off x="2929720" y="858032"/>
            <a:ext cx="1380085" cy="813337"/>
            <a:chOff x="-2195858" y="2667382"/>
            <a:chExt cx="1362945" cy="813086"/>
          </a:xfrm>
        </p:grpSpPr>
        <p:sp>
          <p:nvSpPr>
            <p:cNvPr id="58" name="Rectangle 26"/>
            <p:cNvSpPr/>
            <p:nvPr/>
          </p:nvSpPr>
          <p:spPr bwMode="auto">
            <a:xfrm>
              <a:off x="-2195858" y="2881630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endParaRPr lang="zh-CN" altLang="en-US" sz="9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9" name="Rectangle 27"/>
            <p:cNvSpPr/>
            <p:nvPr/>
          </p:nvSpPr>
          <p:spPr bwMode="auto">
            <a:xfrm>
              <a:off x="-2195858" y="2667382"/>
              <a:ext cx="1362945" cy="28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lvl="0" algn="ctr" defTabSz="91440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皮肤褶皱</a:t>
              </a:r>
              <a:endPara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sp>
        <p:nvSpPr>
          <p:cNvPr id="65" name="文本框 808"/>
          <p:cNvSpPr txBox="1">
            <a:spLocks noChangeArrowheads="1"/>
          </p:cNvSpPr>
          <p:nvPr/>
        </p:nvSpPr>
        <p:spPr bwMode="auto">
          <a:xfrm>
            <a:off x="7573190" y="2215354"/>
            <a:ext cx="651479" cy="8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STEP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06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5"/>
          <p:cNvSpPr/>
          <p:nvPr/>
        </p:nvSpPr>
        <p:spPr bwMode="auto">
          <a:xfrm>
            <a:off x="7430314" y="2929734"/>
            <a:ext cx="408459" cy="315756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Rectangle 27"/>
          <p:cNvSpPr/>
          <p:nvPr/>
        </p:nvSpPr>
        <p:spPr bwMode="auto">
          <a:xfrm>
            <a:off x="7165082" y="3652664"/>
            <a:ext cx="1380085" cy="17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rPr>
              <a:t>静脉炎</a:t>
            </a:r>
            <a:endParaRPr kumimoji="0" lang="en-US" altLang="zh-CN" sz="17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Bebas Neue" charset="0"/>
              <a:sym typeface="Arial" panose="020B0604020202020204" pitchFamily="34" charset="0"/>
            </a:endParaRPr>
          </a:p>
        </p:txBody>
      </p:sp>
      <p:sp>
        <p:nvSpPr>
          <p:cNvPr id="68" name="Rectangle 26"/>
          <p:cNvSpPr/>
          <p:nvPr/>
        </p:nvSpPr>
        <p:spPr bwMode="auto">
          <a:xfrm>
            <a:off x="7309098" y="4012704"/>
            <a:ext cx="1371931" cy="59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endParaRPr lang="en-US" altLang="zh-CN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组合 797"/>
          <p:cNvGrpSpPr/>
          <p:nvPr/>
        </p:nvGrpSpPr>
        <p:grpSpPr>
          <a:xfrm>
            <a:off x="0" y="2001040"/>
            <a:ext cx="1840389" cy="1399416"/>
            <a:chOff x="7502850" y="1762125"/>
            <a:chExt cx="4027488" cy="3060700"/>
          </a:xfrm>
        </p:grpSpPr>
        <p:sp>
          <p:nvSpPr>
            <p:cNvPr id="61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avLst/>
              <a:gdLst>
                <a:gd name="T0" fmla="*/ 421 w 1072"/>
                <a:gd name="T1" fmla="*/ 1 h 815"/>
                <a:gd name="T2" fmla="*/ 407 w 1072"/>
                <a:gd name="T3" fmla="*/ 0 h 815"/>
                <a:gd name="T4" fmla="*/ 398 w 1072"/>
                <a:gd name="T5" fmla="*/ 1 h 815"/>
                <a:gd name="T6" fmla="*/ 389 w 1072"/>
                <a:gd name="T7" fmla="*/ 1 h 815"/>
                <a:gd name="T8" fmla="*/ 0 w 1072"/>
                <a:gd name="T9" fmla="*/ 408 h 815"/>
                <a:gd name="T10" fmla="*/ 389 w 1072"/>
                <a:gd name="T11" fmla="*/ 815 h 815"/>
                <a:gd name="T12" fmla="*/ 398 w 1072"/>
                <a:gd name="T13" fmla="*/ 815 h 815"/>
                <a:gd name="T14" fmla="*/ 407 w 1072"/>
                <a:gd name="T15" fmla="*/ 815 h 815"/>
                <a:gd name="T16" fmla="*/ 421 w 1072"/>
                <a:gd name="T17" fmla="*/ 815 h 815"/>
                <a:gd name="T18" fmla="*/ 1072 w 1072"/>
                <a:gd name="T19" fmla="*/ 408 h 815"/>
                <a:gd name="T20" fmla="*/ 421 w 1072"/>
                <a:gd name="T21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2" h="815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avLst/>
              <a:gdLst>
                <a:gd name="T0" fmla="*/ 346 w 939"/>
                <a:gd name="T1" fmla="*/ 695 h 695"/>
                <a:gd name="T2" fmla="*/ 340 w 939"/>
                <a:gd name="T3" fmla="*/ 695 h 695"/>
                <a:gd name="T4" fmla="*/ 340 w 939"/>
                <a:gd name="T5" fmla="*/ 695 h 695"/>
                <a:gd name="T6" fmla="*/ 333 w 939"/>
                <a:gd name="T7" fmla="*/ 695 h 695"/>
                <a:gd name="T8" fmla="*/ 332 w 939"/>
                <a:gd name="T9" fmla="*/ 695 h 695"/>
                <a:gd name="T10" fmla="*/ 0 w 939"/>
                <a:gd name="T11" fmla="*/ 348 h 695"/>
                <a:gd name="T12" fmla="*/ 332 w 939"/>
                <a:gd name="T13" fmla="*/ 1 h 695"/>
                <a:gd name="T14" fmla="*/ 333 w 939"/>
                <a:gd name="T15" fmla="*/ 1 h 695"/>
                <a:gd name="T16" fmla="*/ 339 w 939"/>
                <a:gd name="T17" fmla="*/ 0 h 695"/>
                <a:gd name="T18" fmla="*/ 340 w 939"/>
                <a:gd name="T19" fmla="*/ 0 h 695"/>
                <a:gd name="T20" fmla="*/ 346 w 939"/>
                <a:gd name="T21" fmla="*/ 0 h 695"/>
                <a:gd name="T22" fmla="*/ 349 w 939"/>
                <a:gd name="T23" fmla="*/ 0 h 695"/>
                <a:gd name="T24" fmla="*/ 358 w 939"/>
                <a:gd name="T25" fmla="*/ 0 h 695"/>
                <a:gd name="T26" fmla="*/ 360 w 939"/>
                <a:gd name="T27" fmla="*/ 1 h 695"/>
                <a:gd name="T28" fmla="*/ 794 w 939"/>
                <a:gd name="T29" fmla="*/ 190 h 695"/>
                <a:gd name="T30" fmla="*/ 939 w 939"/>
                <a:gd name="T31" fmla="*/ 348 h 695"/>
                <a:gd name="T32" fmla="*/ 794 w 939"/>
                <a:gd name="T33" fmla="*/ 505 h 695"/>
                <a:gd name="T34" fmla="*/ 360 w 939"/>
                <a:gd name="T35" fmla="*/ 695 h 695"/>
                <a:gd name="T36" fmla="*/ 358 w 939"/>
                <a:gd name="T37" fmla="*/ 695 h 695"/>
                <a:gd name="T38" fmla="*/ 348 w 939"/>
                <a:gd name="T39" fmla="*/ 695 h 695"/>
                <a:gd name="T40" fmla="*/ 346 w 939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9" h="695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val="window" lastClr="FFFFFF"/>
                </a:gs>
              </a:gsLst>
              <a:lin ang="5400000" scaled="1"/>
            </a:gradFill>
            <a:ln w="28575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文本框 809"/>
          <p:cNvSpPr txBox="1">
            <a:spLocks noChangeArrowheads="1"/>
          </p:cNvSpPr>
          <p:nvPr/>
        </p:nvSpPr>
        <p:spPr bwMode="auto">
          <a:xfrm>
            <a:off x="643704" y="2215354"/>
            <a:ext cx="651479" cy="8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STEP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Freeform 5"/>
          <p:cNvSpPr/>
          <p:nvPr/>
        </p:nvSpPr>
        <p:spPr bwMode="auto">
          <a:xfrm>
            <a:off x="215076" y="2858296"/>
            <a:ext cx="408459" cy="315756"/>
          </a:xfrm>
          <a:custGeom>
            <a:avLst/>
            <a:gdLst>
              <a:gd name="T0" fmla="*/ 0 w 169"/>
              <a:gd name="T1" fmla="*/ 165039 h 130"/>
              <a:gd name="T2" fmla="*/ 364083 w 169"/>
              <a:gd name="T3" fmla="*/ 165039 h 130"/>
              <a:gd name="T4" fmla="*/ 286755 w 169"/>
              <a:gd name="T5" fmla="*/ 84138 h 130"/>
              <a:gd name="T6" fmla="*/ 286755 w 169"/>
              <a:gd name="T7" fmla="*/ 19416 h 130"/>
              <a:gd name="T8" fmla="*/ 351195 w 169"/>
              <a:gd name="T9" fmla="*/ 19416 h 130"/>
              <a:gd name="T10" fmla="*/ 544513 w 169"/>
              <a:gd name="T11" fmla="*/ 210344 h 130"/>
              <a:gd name="T12" fmla="*/ 351195 w 169"/>
              <a:gd name="T13" fmla="*/ 401272 h 130"/>
              <a:gd name="T14" fmla="*/ 286755 w 169"/>
              <a:gd name="T15" fmla="*/ 401272 h 130"/>
              <a:gd name="T16" fmla="*/ 286755 w 169"/>
              <a:gd name="T17" fmla="*/ 336550 h 130"/>
              <a:gd name="T18" fmla="*/ 364083 w 169"/>
              <a:gd name="T19" fmla="*/ 255649 h 130"/>
              <a:gd name="T20" fmla="*/ 0 w 169"/>
              <a:gd name="T21" fmla="*/ 255649 h 130"/>
              <a:gd name="T22" fmla="*/ 0 w 169"/>
              <a:gd name="T23" fmla="*/ 165039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9" h="130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Group 129"/>
          <p:cNvGrpSpPr/>
          <p:nvPr/>
        </p:nvGrpSpPr>
        <p:grpSpPr>
          <a:xfrm>
            <a:off x="1429522" y="3644114"/>
            <a:ext cx="1451523" cy="884775"/>
            <a:chOff x="-519591" y="-210422"/>
            <a:chExt cx="1433496" cy="884502"/>
          </a:xfrm>
        </p:grpSpPr>
        <p:sp>
          <p:nvSpPr>
            <p:cNvPr id="79" name="Rectangle 26"/>
            <p:cNvSpPr/>
            <p:nvPr/>
          </p:nvSpPr>
          <p:spPr bwMode="auto">
            <a:xfrm>
              <a:off x="-519591" y="218074"/>
              <a:ext cx="1354893" cy="45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defTabSz="91440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endParaRPr>
            </a:p>
          </p:txBody>
        </p:sp>
        <p:sp>
          <p:nvSpPr>
            <p:cNvPr id="80" name="Rectangle 27"/>
            <p:cNvSpPr/>
            <p:nvPr/>
          </p:nvSpPr>
          <p:spPr bwMode="auto">
            <a:xfrm>
              <a:off x="-449040" y="-21042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医疗器械</a:t>
              </a:r>
              <a:endPara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2844602" y="1204392"/>
            <a:ext cx="16924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/>
              <a:t>耳后、颈部、腋窝、女性乳房大腿根、肛周、肥胖患者皮肤褶皱等。</a:t>
            </a:r>
          </a:p>
          <a:p>
            <a:endParaRPr lang="zh-CN" b="0" dirty="0"/>
          </a:p>
        </p:txBody>
      </p:sp>
      <p:sp>
        <p:nvSpPr>
          <p:cNvPr id="73" name="矩形 72"/>
          <p:cNvSpPr/>
          <p:nvPr/>
        </p:nvSpPr>
        <p:spPr>
          <a:xfrm>
            <a:off x="1404442" y="4037092"/>
            <a:ext cx="1692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 smtClean="0"/>
              <a:t>接触管路、线路的皮肤，粘膜</a:t>
            </a:r>
            <a:r>
              <a:rPr lang="zh-CN" altLang="en-US" b="0" dirty="0" smtClean="0"/>
              <a:t>。</a:t>
            </a:r>
            <a:endParaRPr lang="zh-CN" b="0" dirty="0"/>
          </a:p>
        </p:txBody>
      </p:sp>
    </p:spTree>
    <p:extLst>
      <p:ext uri="{BB962C8B-B14F-4D97-AF65-F5344CB8AC3E}">
        <p14:creationId xmlns="" xmlns:p15="http://schemas.microsoft.com/office/powerpoint/2012/main" xmlns:p14="http://schemas.microsoft.com/office/powerpoint/2010/main" val="2978499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44" grpId="0"/>
      <p:bldP spid="145" grpId="0"/>
      <p:bldP spid="146" grpId="0"/>
      <p:bldP spid="147" grpId="0"/>
      <p:bldP spid="65" grpId="0"/>
      <p:bldP spid="66" grpId="0" animBg="1"/>
      <p:bldP spid="67" grpId="0"/>
      <p:bldP spid="68" grpId="0"/>
      <p:bldP spid="76" grpId="0"/>
      <p:bldP spid="77" grpId="0" animBg="1"/>
      <p:bldP spid="83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Administrator\Desktop\翻身法、皮肤交接班与护理\正压接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976" y="0"/>
            <a:ext cx="2516188" cy="2516187"/>
          </a:xfrm>
          <a:prstGeom prst="rect">
            <a:avLst/>
          </a:prstGeom>
          <a:noFill/>
        </p:spPr>
      </p:pic>
      <p:pic>
        <p:nvPicPr>
          <p:cNvPr id="1029" name="Picture 5" descr="C:\Users\Administrator\Desktop\翻身法、皮肤交接班与护理\皮炎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6712" y="3763963"/>
            <a:ext cx="1485900" cy="1381125"/>
          </a:xfrm>
          <a:prstGeom prst="rect">
            <a:avLst/>
          </a:prstGeom>
          <a:noFill/>
        </p:spPr>
      </p:pic>
      <p:pic>
        <p:nvPicPr>
          <p:cNvPr id="60418" name="Picture 2" descr="https://icweiliimg1.pstatp.com/weili/bl/2567958112368068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466" y="2356520"/>
            <a:ext cx="1728192" cy="1255810"/>
          </a:xfrm>
          <a:prstGeom prst="rect">
            <a:avLst/>
          </a:prstGeom>
          <a:noFill/>
        </p:spPr>
      </p:pic>
      <p:pic>
        <p:nvPicPr>
          <p:cNvPr id="18" name="Picture 2" descr="C:\Users\Administrator\Desktop\压疮预防说评估\DSC063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370" y="700336"/>
            <a:ext cx="1985171" cy="1440160"/>
          </a:xfrm>
          <a:prstGeom prst="rect">
            <a:avLst/>
          </a:prstGeom>
          <a:noFill/>
        </p:spPr>
      </p:pic>
      <p:pic>
        <p:nvPicPr>
          <p:cNvPr id="4103" name="Picture 7" descr="C:\Users\Administrator\Desktop\压疮预防说评估\2018科内照片\微信图片_201810191005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654797">
            <a:off x="5263630" y="2408135"/>
            <a:ext cx="1239431" cy="1462275"/>
          </a:xfrm>
          <a:prstGeom prst="rect">
            <a:avLst/>
          </a:prstGeom>
          <a:noFill/>
        </p:spPr>
      </p:pic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215076" y="1143784"/>
            <a:ext cx="72866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骨隆突处                                 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医疗器械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皮肤褶皱</a:t>
            </a:r>
            <a:r>
              <a:rPr lang="en-US" altLang="zh-CN" sz="2400" b="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       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A528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伤口、压疮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b="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失禁性皮炎                               </a:t>
            </a:r>
            <a:r>
              <a:rPr lang="en-US" altLang="zh-CN" sz="2400" b="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6.</a:t>
            </a:r>
            <a:r>
              <a:rPr lang="zh-CN" altLang="en-US" sz="2400" b="0" kern="0" dirty="0" smtClean="0">
                <a:solidFill>
                  <a:srgbClr val="2A528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静脉炎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2A528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72"/>
          <p:cNvGrpSpPr/>
          <p:nvPr/>
        </p:nvGrpSpPr>
        <p:grpSpPr>
          <a:xfrm>
            <a:off x="398274" y="196280"/>
            <a:ext cx="1888420" cy="551522"/>
            <a:chOff x="398274" y="251298"/>
            <a:chExt cx="1888420" cy="551522"/>
          </a:xfrm>
        </p:grpSpPr>
        <p:sp>
          <p:nvSpPr>
            <p:cNvPr id="9" name="矩形 3"/>
            <p:cNvSpPr>
              <a:spLocks noChangeArrowheads="1"/>
            </p:cNvSpPr>
            <p:nvPr/>
          </p:nvSpPr>
          <p:spPr bwMode="auto">
            <a:xfrm>
              <a:off x="398274" y="251298"/>
              <a:ext cx="1677386" cy="43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皮肤交接班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91"/>
            <p:cNvGrpSpPr/>
            <p:nvPr/>
          </p:nvGrpSpPr>
          <p:grpSpPr>
            <a:xfrm>
              <a:off x="520640" y="556320"/>
              <a:ext cx="1766054" cy="246500"/>
              <a:chOff x="562081" y="466763"/>
              <a:chExt cx="1766054" cy="246500"/>
            </a:xfrm>
          </p:grpSpPr>
          <p:sp>
            <p:nvSpPr>
              <p:cNvPr id="11" name="文本框 31"/>
              <p:cNvSpPr>
                <a:spLocks noChangeArrowheads="1"/>
              </p:cNvSpPr>
              <p:nvPr/>
            </p:nvSpPr>
            <p:spPr bwMode="auto">
              <a:xfrm>
                <a:off x="562081" y="466763"/>
                <a:ext cx="1766054" cy="215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p14="http://schemas.microsoft.com/office/powerpoint/2010/main" xmlns:p15="http://schemas.microsoft.com/office/powerpoint/2012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6" tIns="45696" rIns="91396" bIns="45696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itchFamily="2" charset="-122"/>
                    <a:sym typeface="Arial" panose="020B0604020202020204" pitchFamily="34" charset="0"/>
                  </a:rPr>
                  <a:t>YOUR COMPANY NAME</a:t>
                </a: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组合 93"/>
              <p:cNvGrpSpPr/>
              <p:nvPr/>
            </p:nvGrpSpPr>
            <p:grpSpPr>
              <a:xfrm>
                <a:off x="931046" y="667544"/>
                <a:ext cx="1028128" cy="45719"/>
                <a:chOff x="688893" y="2574256"/>
                <a:chExt cx="7739508" cy="81111"/>
              </a:xfrm>
            </p:grpSpPr>
            <p:sp>
              <p:nvSpPr>
                <p:cNvPr id="13" name="Rectangle 4"/>
                <p:cNvSpPr/>
                <p:nvPr/>
              </p:nvSpPr>
              <p:spPr>
                <a:xfrm>
                  <a:off x="68889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Rectangle 5"/>
                <p:cNvSpPr/>
                <p:nvPr/>
              </p:nvSpPr>
              <p:spPr>
                <a:xfrm>
                  <a:off x="2239021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Rectangle 6"/>
                <p:cNvSpPr/>
                <p:nvPr/>
              </p:nvSpPr>
              <p:spPr>
                <a:xfrm>
                  <a:off x="378915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Rectangle 7"/>
                <p:cNvSpPr/>
                <p:nvPr/>
              </p:nvSpPr>
              <p:spPr>
                <a:xfrm>
                  <a:off x="5339276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Rectangle 8"/>
                <p:cNvSpPr/>
                <p:nvPr/>
              </p:nvSpPr>
              <p:spPr>
                <a:xfrm>
                  <a:off x="6889401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027" name="Picture 3" descr="C:\Users\Administrator\Desktop\翻身法、皮肤交接班与护理\静脉炎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8313" y="2790826"/>
            <a:ext cx="1057275" cy="2354262"/>
          </a:xfrm>
          <a:prstGeom prst="rect">
            <a:avLst/>
          </a:prstGeom>
          <a:noFill/>
        </p:spPr>
      </p:pic>
      <p:pic>
        <p:nvPicPr>
          <p:cNvPr id="1028" name="Picture 4" descr="C:\Users\Administrator\Desktop\翻身法、皮肤交接班与护理\JINGMAI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3124" y="2790825"/>
            <a:ext cx="1009650" cy="2354263"/>
          </a:xfrm>
          <a:prstGeom prst="rect">
            <a:avLst/>
          </a:prstGeom>
          <a:noFill/>
        </p:spPr>
      </p:pic>
      <p:sp>
        <p:nvSpPr>
          <p:cNvPr id="21" name="云形标注 20"/>
          <p:cNvSpPr/>
          <p:nvPr/>
        </p:nvSpPr>
        <p:spPr>
          <a:xfrm>
            <a:off x="2643968" y="4358494"/>
            <a:ext cx="504056" cy="360040"/>
          </a:xfrm>
          <a:prstGeom prst="cloud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C:\Users\Administrator\Desktop\翻身法、皮肤交接班与护理\皮炎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5472" y="3878263"/>
            <a:ext cx="1352550" cy="1266825"/>
          </a:xfrm>
          <a:prstGeom prst="rect">
            <a:avLst/>
          </a:prstGeom>
          <a:noFill/>
        </p:spPr>
      </p:pic>
      <p:pic>
        <p:nvPicPr>
          <p:cNvPr id="1031" name="Picture 7" descr="C:\Users\Administrator\Desktop\翻身法、皮肤交接班与护理\胃管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47640" y="0"/>
            <a:ext cx="2397948" cy="2545179"/>
          </a:xfrm>
          <a:prstGeom prst="rect">
            <a:avLst/>
          </a:prstGeom>
          <a:noFill/>
        </p:spPr>
      </p:pic>
      <p:pic>
        <p:nvPicPr>
          <p:cNvPr id="1033" name="Picture 9" descr="C:\Users\Administrator\Desktop\翻身法、皮肤交接班与护理\牙垫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0050" y="0"/>
            <a:ext cx="2163762" cy="2192337"/>
          </a:xfrm>
          <a:prstGeom prst="rect">
            <a:avLst/>
          </a:prstGeom>
          <a:noFill/>
        </p:spPr>
      </p:pic>
      <p:pic>
        <p:nvPicPr>
          <p:cNvPr id="1035" name="Picture 11" descr="C:\Users\Administrator\Desktop\翻身法、皮肤交接班与护理\无标题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86712" y="715157"/>
            <a:ext cx="184547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1188863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3780706" y="916360"/>
            <a:ext cx="1600200" cy="1522412"/>
            <a:chOff x="1424226" y="1858045"/>
            <a:chExt cx="1600200" cy="1522412"/>
          </a:xfrm>
        </p:grpSpPr>
        <p:grpSp>
          <p:nvGrpSpPr>
            <p:cNvPr id="3" name="组合 35"/>
            <p:cNvGrpSpPr/>
            <p:nvPr/>
          </p:nvGrpSpPr>
          <p:grpSpPr>
            <a:xfrm>
              <a:off x="1449388" y="1858045"/>
              <a:ext cx="1524000" cy="1522412"/>
              <a:chOff x="3091333" y="1182834"/>
              <a:chExt cx="3298687" cy="3298688"/>
            </a:xfrm>
          </p:grpSpPr>
          <p:sp>
            <p:nvSpPr>
              <p:cNvPr id="19" name="椭圆 18"/>
              <p:cNvSpPr>
                <a:spLocks noChangeArrowheads="1"/>
              </p:cNvSpPr>
              <p:nvPr/>
            </p:nvSpPr>
            <p:spPr bwMode="auto">
              <a:xfrm>
                <a:off x="3453163" y="1539455"/>
                <a:ext cx="2585448" cy="258544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="" xmlns:p14="http://schemas.microsoft.com/office/powerpoint/2010/main" xmlns:p15="http://schemas.microsoft.com/office/powerpoint/2012/main"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defTabSz="967801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900">
                  <a:solidFill>
                    <a:schemeClr val="l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组合 19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21" name="同心圆 20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67801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9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同心圆 34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967801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9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8" name="文本占位符 3"/>
            <p:cNvSpPr>
              <a:spLocks noChangeArrowheads="1"/>
            </p:cNvSpPr>
            <p:nvPr/>
          </p:nvSpPr>
          <p:spPr bwMode="auto">
            <a:xfrm>
              <a:off x="1424226" y="2284512"/>
              <a:ext cx="1600200" cy="6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2813"/>
              <a:r>
                <a:rPr lang="en-US" altLang="zh-CN" sz="5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rPr>
                <a:t>03</a:t>
              </a:r>
              <a:endParaRPr lang="en-US" altLang="zh-CN" sz="5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3070498" y="2572544"/>
            <a:ext cx="30144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皮肤护理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12"/>
          <p:cNvGrpSpPr/>
          <p:nvPr/>
        </p:nvGrpSpPr>
        <p:grpSpPr>
          <a:xfrm>
            <a:off x="-899814" y="1677567"/>
            <a:ext cx="1806854" cy="1590266"/>
            <a:chOff x="686505" y="3160938"/>
            <a:chExt cx="1636825" cy="1440620"/>
          </a:xfrm>
        </p:grpSpPr>
        <p:sp>
          <p:nvSpPr>
            <p:cNvPr id="14" name="Freeform 5"/>
            <p:cNvSpPr/>
            <p:nvPr/>
          </p:nvSpPr>
          <p:spPr bwMode="auto">
            <a:xfrm>
              <a:off x="686505" y="3160938"/>
              <a:ext cx="1636825" cy="144062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789391" y="3251491"/>
              <a:ext cx="1431052" cy="125951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70C0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lIns="68589" tIns="34295" rIns="68589" bIns="34295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22"/>
          <p:cNvGrpSpPr/>
          <p:nvPr/>
        </p:nvGrpSpPr>
        <p:grpSpPr>
          <a:xfrm>
            <a:off x="8187036" y="1677567"/>
            <a:ext cx="1806854" cy="1590266"/>
            <a:chOff x="686505" y="3160938"/>
            <a:chExt cx="1636825" cy="1440620"/>
          </a:xfrm>
        </p:grpSpPr>
        <p:sp>
          <p:nvSpPr>
            <p:cNvPr id="24" name="Freeform 5"/>
            <p:cNvSpPr/>
            <p:nvPr/>
          </p:nvSpPr>
          <p:spPr bwMode="auto">
            <a:xfrm>
              <a:off x="686505" y="3160938"/>
              <a:ext cx="1636825" cy="144062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9" tIns="34295" rIns="68589" bIns="34295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>
              <a:off x="789391" y="3251491"/>
              <a:ext cx="1431052" cy="125951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70C0"/>
            </a:solidFill>
            <a:ln w="28575" cap="flat">
              <a:noFill/>
              <a:prstDash val="solid"/>
              <a:miter lim="800000"/>
            </a:ln>
            <a:effectLst>
              <a:innerShdw blurRad="152400" dist="76200" dir="13500000">
                <a:prstClr val="black">
                  <a:alpha val="28000"/>
                </a:prstClr>
              </a:innerShdw>
            </a:effectLst>
          </p:spPr>
          <p:txBody>
            <a:bodyPr lIns="68589" tIns="34295" rIns="68589" bIns="34295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5="http://schemas.microsoft.com/office/powerpoint/2012/main" xmlns:p14="http://schemas.microsoft.com/office/powerpoint/2010/main" val="18467633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915" y="-29678"/>
            <a:ext cx="661863" cy="674350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直接连接符 45"/>
          <p:cNvCxnSpPr/>
          <p:nvPr/>
        </p:nvCxnSpPr>
        <p:spPr>
          <a:xfrm>
            <a:off x="2439194" y="569707"/>
            <a:ext cx="55626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47" name="文本框 31"/>
          <p:cNvSpPr>
            <a:spLocks noChangeArrowheads="1"/>
          </p:cNvSpPr>
          <p:nvPr/>
        </p:nvSpPr>
        <p:spPr bwMode="auto">
          <a:xfrm>
            <a:off x="6084962" y="261878"/>
            <a:ext cx="3142496" cy="343898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30" tIns="48366" rIns="96730" bIns="48366">
            <a:spAutoFit/>
          </a:bodyPr>
          <a:lstStyle/>
          <a:p>
            <a:r>
              <a:rPr lang="en-US" altLang="zh-CN" sz="1600" kern="0">
                <a:solidFill>
                  <a:srgbClr val="2F587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PRODUCT OVERVIEW</a:t>
            </a:r>
            <a:endParaRPr lang="zh-CN" altLang="en-US" sz="1600" kern="0">
              <a:solidFill>
                <a:srgbClr val="2F587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31"/>
          <p:cNvSpPr>
            <a:spLocks noChangeArrowheads="1"/>
          </p:cNvSpPr>
          <p:nvPr/>
        </p:nvSpPr>
        <p:spPr bwMode="auto">
          <a:xfrm>
            <a:off x="8038387" y="247446"/>
            <a:ext cx="649207" cy="590119"/>
          </a:xfrm>
          <a:prstGeom prst="rect">
            <a:avLst/>
          </a:prstGeom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30" tIns="48366" rIns="96730" bIns="48366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48"/>
          <p:cNvGrpSpPr/>
          <p:nvPr/>
        </p:nvGrpSpPr>
        <p:grpSpPr>
          <a:xfrm>
            <a:off x="520640" y="124272"/>
            <a:ext cx="1766054" cy="623530"/>
            <a:chOff x="520640" y="179290"/>
            <a:chExt cx="1766054" cy="623530"/>
          </a:xfrm>
        </p:grpSpPr>
        <p:sp>
          <p:nvSpPr>
            <p:cNvPr id="50" name="矩形 3"/>
            <p:cNvSpPr>
              <a:spLocks noChangeArrowheads="1"/>
            </p:cNvSpPr>
            <p:nvPr/>
          </p:nvSpPr>
          <p:spPr bwMode="auto">
            <a:xfrm>
              <a:off x="540346" y="179290"/>
              <a:ext cx="1369611" cy="43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p15="http://schemas.microsoft.com/office/powerpoint/2012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p15="http://schemas.microsoft.com/office/powerpoint/2012/main"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68582" tIns="34292" rIns="68582" bIns="34292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皮肤护理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50"/>
            <p:cNvGrpSpPr/>
            <p:nvPr/>
          </p:nvGrpSpPr>
          <p:grpSpPr>
            <a:xfrm>
              <a:off x="520640" y="556320"/>
              <a:ext cx="1766054" cy="246500"/>
              <a:chOff x="562081" y="466763"/>
              <a:chExt cx="1766054" cy="246500"/>
            </a:xfrm>
          </p:grpSpPr>
          <p:sp>
            <p:nvSpPr>
              <p:cNvPr id="52" name="文本框 31"/>
              <p:cNvSpPr>
                <a:spLocks noChangeArrowheads="1"/>
              </p:cNvSpPr>
              <p:nvPr/>
            </p:nvSpPr>
            <p:spPr bwMode="auto">
              <a:xfrm>
                <a:off x="562081" y="466763"/>
                <a:ext cx="1766054" cy="215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p14="http://schemas.microsoft.com/office/powerpoint/2010/main" xmlns:p15="http://schemas.microsoft.com/office/powerpoint/2012/main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p14="http://schemas.microsoft.com/office/powerpoint/2010/main" xmlns:p15="http://schemas.microsoft.com/office/powerpoint/2012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6" tIns="45696" rIns="91396" bIns="45696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036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宋体" pitchFamily="2" charset="-122"/>
                    <a:sym typeface="Arial" panose="020B0604020202020204" pitchFamily="34" charset="0"/>
                  </a:rPr>
                  <a:t>YOUR COMPANY NAME</a:t>
                </a:r>
                <a:endParaRPr kumimoji="0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宋体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组合 52"/>
              <p:cNvGrpSpPr/>
              <p:nvPr/>
            </p:nvGrpSpPr>
            <p:grpSpPr>
              <a:xfrm>
                <a:off x="931046" y="667544"/>
                <a:ext cx="1028125" cy="45719"/>
                <a:chOff x="688893" y="2574256"/>
                <a:chExt cx="7739508" cy="81111"/>
              </a:xfrm>
            </p:grpSpPr>
            <p:sp>
              <p:nvSpPr>
                <p:cNvPr id="54" name="Rectangle 4"/>
                <p:cNvSpPr/>
                <p:nvPr/>
              </p:nvSpPr>
              <p:spPr>
                <a:xfrm>
                  <a:off x="68889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Rectangle 5"/>
                <p:cNvSpPr/>
                <p:nvPr/>
              </p:nvSpPr>
              <p:spPr>
                <a:xfrm>
                  <a:off x="2239021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Rectangle 6"/>
                <p:cNvSpPr/>
                <p:nvPr/>
              </p:nvSpPr>
              <p:spPr>
                <a:xfrm>
                  <a:off x="3789153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7"/>
                <p:cNvSpPr/>
                <p:nvPr/>
              </p:nvSpPr>
              <p:spPr>
                <a:xfrm>
                  <a:off x="5339276" y="2574256"/>
                  <a:ext cx="1539000" cy="81111"/>
                </a:xfrm>
                <a:prstGeom prst="rect">
                  <a:avLst/>
                </a:prstGeom>
                <a:solidFill>
                  <a:srgbClr val="00B0F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Rectangle 8"/>
                <p:cNvSpPr/>
                <p:nvPr/>
              </p:nvSpPr>
              <p:spPr>
                <a:xfrm>
                  <a:off x="6889401" y="2574256"/>
                  <a:ext cx="1539000" cy="81111"/>
                </a:xfrm>
                <a:prstGeom prst="rect">
                  <a:avLst/>
                </a:prstGeom>
                <a:solidFill>
                  <a:srgbClr val="0070C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8570" tIns="34287" rIns="68570" bIns="34287" rtlCol="0" anchor="ctr"/>
                <a:lstStyle/>
                <a:p>
                  <a:pPr marL="0" marR="0" lvl="0" indent="0" algn="ctr" defTabSz="914036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Helvetica Neue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21" name="Freeform 9"/>
          <p:cNvSpPr>
            <a:spLocks noEditPoints="1"/>
          </p:cNvSpPr>
          <p:nvPr/>
        </p:nvSpPr>
        <p:spPr bwMode="auto">
          <a:xfrm>
            <a:off x="3529971" y="1909038"/>
            <a:ext cx="281960" cy="224466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1" name="Freeform 8"/>
          <p:cNvSpPr>
            <a:spLocks noEditPoints="1"/>
          </p:cNvSpPr>
          <p:nvPr/>
        </p:nvSpPr>
        <p:spPr bwMode="auto">
          <a:xfrm>
            <a:off x="6406866" y="1949300"/>
            <a:ext cx="244466" cy="242244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Freeform 6"/>
          <p:cNvSpPr>
            <a:spLocks noEditPoints="1"/>
          </p:cNvSpPr>
          <p:nvPr/>
        </p:nvSpPr>
        <p:spPr bwMode="auto">
          <a:xfrm>
            <a:off x="6410180" y="3361898"/>
            <a:ext cx="272212" cy="276322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Rectangle 43"/>
          <p:cNvSpPr/>
          <p:nvPr/>
        </p:nvSpPr>
        <p:spPr bwMode="auto">
          <a:xfrm>
            <a:off x="2929720" y="4526367"/>
            <a:ext cx="1458171" cy="61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p15="http://schemas.microsoft.com/office/powerpoint/2012/main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sz="900" b="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p14="http://schemas.microsoft.com/office/powerpoint/2010/main" xmlns:p15="http://schemas.microsoft.com/office/powerpoint/2012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36490" y="1348408"/>
            <a:ext cx="576064" cy="6983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p14="http://schemas.microsoft.com/office/powerpoint/2010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9" name="表格 78"/>
          <p:cNvGraphicFramePr>
            <a:graphicFrameLocks noGrp="1"/>
          </p:cNvGraphicFramePr>
          <p:nvPr/>
        </p:nvGraphicFramePr>
        <p:xfrm>
          <a:off x="1116410" y="700336"/>
          <a:ext cx="7416824" cy="42672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927103"/>
                <a:gridCol w="927103"/>
                <a:gridCol w="927103"/>
                <a:gridCol w="927103"/>
                <a:gridCol w="927103"/>
                <a:gridCol w="927103"/>
                <a:gridCol w="927103"/>
                <a:gridCol w="927103"/>
              </a:tblGrid>
              <a:tr h="638759">
                <a:tc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 smtClean="0"/>
                        <a:t>预   防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 smtClean="0"/>
                        <a:t>静脉炎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 smtClean="0"/>
                        <a:t>压疮一期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/>
                        <a:t>压疮二期</a:t>
                      </a:r>
                    </a:p>
                    <a:p>
                      <a:pPr algn="l"/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/>
                        <a:t>压疮三期，伤口</a:t>
                      </a:r>
                    </a:p>
                    <a:p>
                      <a:pPr algn="l"/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/>
                        <a:t>压疮四期，</a:t>
                      </a:r>
                    </a:p>
                    <a:p>
                      <a:pPr marL="0" marR="0" indent="0" algn="l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伤口</a:t>
                      </a:r>
                    </a:p>
                    <a:p>
                      <a:pPr algn="l"/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 smtClean="0"/>
                        <a:t>失禁性皮炎</a:t>
                      </a:r>
                      <a:endParaRPr lang="zh-CN" altLang="en-US" sz="1600" b="1" dirty="0"/>
                    </a:p>
                  </a:txBody>
                  <a:tcPr/>
                </a:tc>
              </a:tr>
              <a:tr h="638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赛肤润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638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水胶体敷料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638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有边泡沫贴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638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无边泡沫贴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638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造口粉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√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346" y="1780456"/>
            <a:ext cx="413284" cy="5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98056" y="3694954"/>
            <a:ext cx="5166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02990" y="2465884"/>
            <a:ext cx="514872" cy="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74536" y="3070402"/>
            <a:ext cx="526480" cy="3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0346" y="4372744"/>
            <a:ext cx="43204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5="http://schemas.microsoft.com/office/powerpoint/2012/main" xmlns:p14="http://schemas.microsoft.com/office/powerpoint/2010/main" val="37935217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="" xmlns:p15="http://schemas.microsoft.com/office/powerpoint/2012/main" xmlns:p14="http://schemas.microsoft.com/office/powerpoint/2010/main">
        <p14:playEvt time="0" objId="3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ISPRING_PRESENTATION_TITLE" val="www.33ppt.com"/>
  <p:tag name="ISPRING_RESOURCE_PATHS_HASH_2" val="ccf779f76140b889421db1ee92d38cd6ed4ffff"/>
</p:tagLst>
</file>

<file path=ppt/theme/theme1.xml><?xml version="1.0" encoding="utf-8"?>
<a:theme xmlns:a="http://schemas.openxmlformats.org/drawingml/2006/main" name="www.33ppt.com 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33ppt.com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598</Words>
  <Application>Microsoft Office PowerPoint</Application>
  <PresentationFormat>自定义</PresentationFormat>
  <Paragraphs>172</Paragraphs>
  <Slides>13</Slides>
  <Notes>13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www.33ppt.com </vt:lpstr>
      <vt:lpstr>www.33ppt.com 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Manager>www.515ppt.com</Manager>
  <Company>苏州珀菲科特网络科技有限公司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www.515ppt.com</dc:title>
  <dc:subject>www.515ppt.com</dc:subject>
  <dc:creator>www.515ppt.com</dc:creator>
  <cp:keywords>更多精品文档，请访问www.515ppt.com</cp:keywords>
  <dc:description>更多精品文档，请访问www.515ppt.com</dc:description>
  <cp:lastModifiedBy>wlzx</cp:lastModifiedBy>
  <cp:revision>161</cp:revision>
  <dcterms:created xsi:type="dcterms:W3CDTF">2013-07-25T03:25:48Z</dcterms:created>
  <dcterms:modified xsi:type="dcterms:W3CDTF">2020-10-26T08:26:53Z</dcterms:modified>
  <cp:category>www.515ppt.com</cp:category>
</cp:coreProperties>
</file>